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0" r:id="rId2"/>
    <p:sldMasterId id="2147483709" r:id="rId3"/>
    <p:sldMasterId id="2147483711" r:id="rId4"/>
    <p:sldMasterId id="2147483701" r:id="rId5"/>
    <p:sldMasterId id="2147483730" r:id="rId6"/>
    <p:sldMasterId id="2147483784" r:id="rId7"/>
  </p:sldMasterIdLst>
  <p:notesMasterIdLst>
    <p:notesMasterId r:id="rId18"/>
  </p:notesMasterIdLst>
  <p:handoutMasterIdLst>
    <p:handoutMasterId r:id="rId19"/>
  </p:handoutMasterIdLst>
  <p:sldIdLst>
    <p:sldId id="256" r:id="rId8"/>
    <p:sldId id="259" r:id="rId9"/>
    <p:sldId id="260" r:id="rId10"/>
    <p:sldId id="261" r:id="rId11"/>
    <p:sldId id="263" r:id="rId12"/>
    <p:sldId id="264" r:id="rId13"/>
    <p:sldId id="265" r:id="rId14"/>
    <p:sldId id="268" r:id="rId15"/>
    <p:sldId id="270" r:id="rId16"/>
    <p:sldId id="27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271"/>
    <a:srgbClr val="003765"/>
    <a:srgbClr val="000565"/>
    <a:srgbClr val="006699"/>
    <a:srgbClr val="E1E1E1"/>
    <a:srgbClr val="000000"/>
    <a:srgbClr val="007CBB"/>
    <a:srgbClr val="A6ABAB"/>
    <a:srgbClr val="E2E2E2"/>
    <a:srgbClr val="58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 autoAdjust="0"/>
    <p:restoredTop sz="88869" autoAdjust="0"/>
  </p:normalViewPr>
  <p:slideViewPr>
    <p:cSldViewPr snapToGrid="0" snapToObjects="1">
      <p:cViewPr varScale="1">
        <p:scale>
          <a:sx n="111" d="100"/>
          <a:sy n="111" d="100"/>
        </p:scale>
        <p:origin x="9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18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37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2A-DD42-A39E-9E7C30DF29AF}"/>
              </c:ext>
            </c:extLst>
          </c:dPt>
          <c:dPt>
            <c:idx val="1"/>
            <c:bubble3D val="0"/>
            <c:spPr>
              <a:solidFill>
                <a:srgbClr val="007C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2A-DD42-A39E-9E7C30DF29AF}"/>
              </c:ext>
            </c:extLst>
          </c:dPt>
          <c:dPt>
            <c:idx val="2"/>
            <c:bubble3D val="0"/>
            <c:spPr>
              <a:solidFill>
                <a:srgbClr val="F2A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2A-DD42-A39E-9E7C30DF29AF}"/>
              </c:ext>
            </c:extLst>
          </c:dPt>
          <c:dPt>
            <c:idx val="3"/>
            <c:bubble3D val="0"/>
            <c:spPr>
              <a:solidFill>
                <a:srgbClr val="28BA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2A-DD42-A39E-9E7C30DF29A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2A-DD42-A39E-9E7C30DF2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4482758621E-2"/>
          <c:y val="1.3698630136986301E-2"/>
          <c:w val="0.63793103448275901"/>
          <c:h val="0.979452054794521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4E45C"/>
            </a:solidFill>
            <a:ln w="11109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8D8-466C-93F7-2C8D6D228C3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8D8-466C-93F7-2C8D6D228C3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8D8-466C-93F7-2C8D6D228C38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8D8-466C-93F7-2C8D6D228C3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8D8-466C-93F7-2C8D6D228C3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8D8-466C-93F7-2C8D6D228C3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8D8-466C-93F7-2C8D6D228C3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8D8-466C-93F7-2C8D6D228C3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8D8-466C-93F7-2C8D6D228C38}"/>
              </c:ext>
            </c:extLst>
          </c:dPt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1.321286684759166</c:v>
                </c:pt>
                <c:pt idx="1">
                  <c:v>-2.1051463219570399E-2</c:v>
                </c:pt>
                <c:pt idx="2">
                  <c:v>0.64047355380839099</c:v>
                </c:pt>
                <c:pt idx="3">
                  <c:v>0.55647437412340195</c:v>
                </c:pt>
                <c:pt idx="4">
                  <c:v>0.50439490948807297</c:v>
                </c:pt>
                <c:pt idx="5">
                  <c:v>0.35831719987628602</c:v>
                </c:pt>
                <c:pt idx="6">
                  <c:v>0.210751012162326</c:v>
                </c:pt>
                <c:pt idx="7">
                  <c:v>0.112093823611849</c:v>
                </c:pt>
                <c:pt idx="8">
                  <c:v>7.3067193851236695E-2</c:v>
                </c:pt>
                <c:pt idx="9">
                  <c:v>-7.7419216707994495E-2</c:v>
                </c:pt>
                <c:pt idx="10">
                  <c:v>-0.12972183421248501</c:v>
                </c:pt>
                <c:pt idx="11">
                  <c:v>-0.22874308203617999</c:v>
                </c:pt>
                <c:pt idx="12">
                  <c:v>-0.47963263788515098</c:v>
                </c:pt>
                <c:pt idx="13">
                  <c:v>-0.73653460518603997</c:v>
                </c:pt>
                <c:pt idx="14">
                  <c:v>-0.76757878230146903</c:v>
                </c:pt>
                <c:pt idx="15">
                  <c:v>-1.1157715586011909</c:v>
                </c:pt>
                <c:pt idx="16">
                  <c:v>-1.3184538030794171</c:v>
                </c:pt>
                <c:pt idx="17">
                  <c:v>-1.509130295649691</c:v>
                </c:pt>
                <c:pt idx="18">
                  <c:v>0.50000000000005695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8D8-466C-93F7-2C8D6D228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664150384"/>
        <c:axId val="1664152160"/>
      </c:barChart>
      <c:catAx>
        <c:axId val="1664150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5400">
            <a:solidFill>
              <a:schemeClr val="tx1"/>
            </a:solidFill>
            <a:prstDash val="solid"/>
          </a:ln>
        </c:spPr>
        <c:crossAx val="16641521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664152160"/>
        <c:scaling>
          <c:orientation val="minMax"/>
          <c:max val="1.321286684759015"/>
          <c:min val="-1.5091302956495189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5554">
            <a:noFill/>
          </a:ln>
        </c:spPr>
        <c:crossAx val="1664150384"/>
        <c:crosses val="autoZero"/>
        <c:crossBetween val="between"/>
      </c:valAx>
      <c:spPr>
        <a:noFill/>
        <a:ln w="222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44827586206899E-2"/>
          <c:y val="1.3698630136986301E-2"/>
          <c:w val="0.64655172413793105"/>
          <c:h val="0.979452054794521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4E45C"/>
            </a:solidFill>
            <a:ln w="11109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172-4471-9272-863FC1DD97B1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172-4471-9272-863FC1DD97B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11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172-4471-9272-863FC1DD97B1}"/>
              </c:ext>
            </c:extLst>
          </c:dPt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0.92376196950302802</c:v>
                </c:pt>
                <c:pt idx="1">
                  <c:v>0.56369524068824195</c:v>
                </c:pt>
                <c:pt idx="2">
                  <c:v>0.84860347300495698</c:v>
                </c:pt>
                <c:pt idx="3">
                  <c:v>0.95819016079192498</c:v>
                </c:pt>
                <c:pt idx="4">
                  <c:v>0.72570012598928602</c:v>
                </c:pt>
                <c:pt idx="5">
                  <c:v>1.6026240433295409</c:v>
                </c:pt>
                <c:pt idx="6">
                  <c:v>-9.9854588993642204E-2</c:v>
                </c:pt>
                <c:pt idx="7">
                  <c:v>0.413264889393686</c:v>
                </c:pt>
                <c:pt idx="8">
                  <c:v>0.15338812230691401</c:v>
                </c:pt>
                <c:pt idx="9">
                  <c:v>-0.16606602863175801</c:v>
                </c:pt>
                <c:pt idx="10">
                  <c:v>1.041043152161454</c:v>
                </c:pt>
                <c:pt idx="11">
                  <c:v>0.51435536283136796</c:v>
                </c:pt>
                <c:pt idx="12">
                  <c:v>-0.63679226714181103</c:v>
                </c:pt>
                <c:pt idx="13">
                  <c:v>-3.0985894130604121</c:v>
                </c:pt>
                <c:pt idx="14">
                  <c:v>0.16143113279809199</c:v>
                </c:pt>
                <c:pt idx="15">
                  <c:v>2.3401483234611199E-2</c:v>
                </c:pt>
                <c:pt idx="16">
                  <c:v>0.71007152768420001</c:v>
                </c:pt>
                <c:pt idx="17">
                  <c:v>0.115201062461114</c:v>
                </c:pt>
                <c:pt idx="18">
                  <c:v>0.60000000000006803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72-4471-9272-863FC1DD9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664167568"/>
        <c:axId val="1664169984"/>
      </c:barChart>
      <c:catAx>
        <c:axId val="1664167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5400">
            <a:solidFill>
              <a:schemeClr val="tx1"/>
            </a:solidFill>
            <a:prstDash val="solid"/>
          </a:ln>
        </c:spPr>
        <c:crossAx val="16641699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664169984"/>
        <c:scaling>
          <c:orientation val="minMax"/>
          <c:max val="1.602624043329359"/>
          <c:min val="-3.09858941306006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5554">
            <a:noFill/>
          </a:ln>
        </c:spPr>
        <c:crossAx val="1664167568"/>
        <c:crosses val="autoZero"/>
        <c:crossBetween val="between"/>
      </c:valAx>
      <c:spPr>
        <a:noFill/>
        <a:ln w="222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3765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fld id="{97B673CA-E8BD-5346-B43C-238C84B2BA91}" type="SERIESNAME">
                      <a:rPr lang="en-US" smtClean="0">
                        <a:solidFill>
                          <a:srgbClr val="000000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1D-B64F-8E38-9AEB5BACD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1D-B64F-8E38-9AEB5BACD6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7CBB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fld id="{1CBF866F-835D-C542-ABDD-F1A44A66CCD0}" type="SERIESNAME">
                      <a:rPr lang="en-US" smtClean="0">
                        <a:solidFill>
                          <a:srgbClr val="000000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F1D-B64F-8E38-9AEB5BACD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1D-B64F-8E38-9AEB5BACD6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F2A9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fld id="{CFA2BF2F-C056-0444-AB64-01C308FADE0A}" type="SERIESNAME">
                      <a:rPr lang="en-US" smtClean="0"/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F1D-B64F-8E38-9AEB5BACD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1D-B64F-8E38-9AEB5BACD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63994688"/>
        <c:axId val="-410550592"/>
      </c:lineChart>
      <c:catAx>
        <c:axId val="-46399468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10550592"/>
        <c:crosses val="autoZero"/>
        <c:auto val="1"/>
        <c:lblAlgn val="ctr"/>
        <c:lblOffset val="100"/>
        <c:noMultiLvlLbl val="0"/>
      </c:catAx>
      <c:valAx>
        <c:axId val="-410550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CB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6399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76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EFF736-F4D5-254B-95BC-E1D81D277195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09A-DC4F-AA9C-1254788B3B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792285D-FD4D-4249-91BC-F8271588C86C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09A-DC4F-AA9C-1254788B3B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5A7D94-42E4-2A48-B245-07802E7936EE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09A-DC4F-AA9C-1254788B3B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0478F8-B035-1F43-97AB-CB8E2E26DE4E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09A-DC4F-AA9C-1254788B3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9A-DC4F-AA9C-1254788B3B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C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9A-DC4F-AA9C-1254788B3BCD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A-DC4F-AA9C-1254788B3BCD}"/>
              </c:ext>
            </c:extLst>
          </c:dPt>
          <c:dPt>
            <c:idx val="1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A-DC4F-AA9C-1254788B3BCD}"/>
              </c:ext>
            </c:extLst>
          </c:dPt>
          <c:dPt>
            <c:idx val="2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9A-DC4F-AA9C-1254788B3BCD}"/>
              </c:ext>
            </c:extLst>
          </c:dPt>
          <c:dPt>
            <c:idx val="3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9A-DC4F-AA9C-1254788B3B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9A-DC4F-AA9C-1254788B3B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464699120"/>
        <c:axId val="-464696288"/>
      </c:barChart>
      <c:catAx>
        <c:axId val="-464699120"/>
        <c:scaling>
          <c:orientation val="minMax"/>
        </c:scaling>
        <c:delete val="0"/>
        <c:axPos val="l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64696288"/>
        <c:crosses val="autoZero"/>
        <c:auto val="1"/>
        <c:lblAlgn val="ctr"/>
        <c:lblOffset val="100"/>
        <c:noMultiLvlLbl val="0"/>
      </c:catAx>
      <c:valAx>
        <c:axId val="-46469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CB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6469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76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EFF736-F4D5-254B-95BC-E1D81D277195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AE-AF4E-902A-B121BE22E3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792285D-FD4D-4249-91BC-F8271588C86C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AE-AF4E-902A-B121BE22E3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5A7D94-42E4-2A48-B245-07802E7936EE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3AE-AF4E-902A-B121BE22E3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0478F8-B035-1F43-97AB-CB8E2E26DE4E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AE-AF4E-902A-B121BE22E3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AE-AF4E-902A-B121BE22E3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C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AE-AF4E-902A-B121BE22E3B7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E-AF4E-902A-B121BE22E3B7}"/>
              </c:ext>
            </c:extLst>
          </c:dPt>
          <c:dPt>
            <c:idx val="1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AE-AF4E-902A-B121BE22E3B7}"/>
              </c:ext>
            </c:extLst>
          </c:dPt>
          <c:dPt>
            <c:idx val="2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AE-AF4E-902A-B121BE22E3B7}"/>
              </c:ext>
            </c:extLst>
          </c:dPt>
          <c:dPt>
            <c:idx val="3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AE-AF4E-902A-B121BE22E3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AE-AF4E-902A-B121BE22E3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-411003360"/>
        <c:axId val="-411037072"/>
      </c:barChart>
      <c:catAx>
        <c:axId val="-41100336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11037072"/>
        <c:crosses val="autoZero"/>
        <c:auto val="1"/>
        <c:lblAlgn val="ctr"/>
        <c:lblOffset val="100"/>
        <c:noMultiLvlLbl val="0"/>
      </c:catAx>
      <c:valAx>
        <c:axId val="-411037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CB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1100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7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3-834E-AD9A-C028DC2F8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C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3-834E-AD9A-C028DC2F8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93-834E-AD9A-C028DC2F85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410720144"/>
        <c:axId val="-410717312"/>
      </c:barChart>
      <c:catAx>
        <c:axId val="-41072014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10717312"/>
        <c:crosses val="autoZero"/>
        <c:auto val="1"/>
        <c:lblAlgn val="ctr"/>
        <c:lblOffset val="100"/>
        <c:noMultiLvlLbl val="0"/>
      </c:catAx>
      <c:valAx>
        <c:axId val="-41071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CB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10720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7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7-1D46-8FE8-75B9BC8AB2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C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7-1D46-8FE8-75B9BC8AB2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E7-1D46-8FE8-75B9BC8AB2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410694368"/>
        <c:axId val="-410691536"/>
      </c:barChart>
      <c:catAx>
        <c:axId val="-410694368"/>
        <c:scaling>
          <c:orientation val="minMax"/>
        </c:scaling>
        <c:delete val="0"/>
        <c:axPos val="l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10691536"/>
        <c:crosses val="autoZero"/>
        <c:auto val="1"/>
        <c:lblAlgn val="ctr"/>
        <c:lblOffset val="100"/>
        <c:noMultiLvlLbl val="0"/>
      </c:catAx>
      <c:valAx>
        <c:axId val="-41069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CB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106943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35738513443325E-2"/>
          <c:y val="3.7734707208931025E-2"/>
          <c:w val="0.80453870290997287"/>
          <c:h val="0.87477213602090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7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2"/>
                <c:pt idx="1">
                  <c:v>Category 1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A-B342-AE45-FCF3EC71B0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7C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2"/>
                <c:pt idx="1">
                  <c:v>Category 1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A-B342-AE45-FCF3EC71B0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2"/>
                <c:pt idx="1">
                  <c:v>Category 1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A-B342-AE45-FCF3EC71B0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28BA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2"/>
                <c:pt idx="1">
                  <c:v>Category 1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CA-B342-AE45-FCF3EC71B0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582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2"/>
                <c:pt idx="1">
                  <c:v>Category 1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CA-B342-AE45-FCF3EC71B09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rgbClr val="7172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2"/>
                <c:pt idx="1">
                  <c:v>Category 1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CA-B342-AE45-FCF3EC71B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-464641104"/>
        <c:axId val="-464638272"/>
      </c:barChart>
      <c:catAx>
        <c:axId val="-46464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64638272"/>
        <c:crosses val="autoZero"/>
        <c:auto val="1"/>
        <c:lblAlgn val="ctr"/>
        <c:lblOffset val="100"/>
        <c:noMultiLvlLbl val="0"/>
      </c:catAx>
      <c:valAx>
        <c:axId val="-464638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007CB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37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64641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solidFill>
              <a:srgbClr val="98D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7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3-2244-94E8-6C5F17E18F2B}"/>
              </c:ext>
            </c:extLst>
          </c:dPt>
          <c:dPt>
            <c:idx val="1"/>
            <c:invertIfNegative val="0"/>
            <c:bubble3D val="0"/>
            <c:spPr>
              <a:solidFill>
                <a:srgbClr val="007C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3-2244-94E8-6C5F17E18F2B}"/>
              </c:ext>
            </c:extLst>
          </c:dPt>
          <c:dPt>
            <c:idx val="2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73-2244-94E8-6C5F17E18F2B}"/>
              </c:ext>
            </c:extLst>
          </c:dPt>
          <c:dPt>
            <c:idx val="3"/>
            <c:invertIfNegative val="0"/>
            <c:bubble3D val="0"/>
            <c:spPr>
              <a:solidFill>
                <a:srgbClr val="28BA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73-2244-94E8-6C5F17E18F2B}"/>
              </c:ext>
            </c:extLst>
          </c:dPt>
          <c:dPt>
            <c:idx val="4"/>
            <c:invertIfNegative val="0"/>
            <c:bubble3D val="0"/>
            <c:spPr>
              <a:solidFill>
                <a:srgbClr val="7172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73-2244-94E8-6C5F17E18F2B}"/>
              </c:ext>
            </c:extLst>
          </c:dPt>
          <c:dPt>
            <c:idx val="5"/>
            <c:invertIfNegative val="0"/>
            <c:bubble3D val="0"/>
            <c:spPr>
              <a:solidFill>
                <a:srgbClr val="582C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773-2244-94E8-6C5F17E18F2B}"/>
              </c:ext>
            </c:extLst>
          </c:dPt>
          <c:xVal>
            <c:numRef>
              <c:f>Sheet1!$A$2:$A$7</c:f>
              <c:numCache>
                <c:formatCode>General</c:formatCode>
                <c:ptCount val="6"/>
                <c:pt idx="0">
                  <c:v>0.3</c:v>
                </c:pt>
                <c:pt idx="1">
                  <c:v>0.6</c:v>
                </c:pt>
                <c:pt idx="2">
                  <c:v>0.9</c:v>
                </c:pt>
                <c:pt idx="3">
                  <c:v>1.2</c:v>
                </c:pt>
                <c:pt idx="4">
                  <c:v>1.5</c:v>
                </c:pt>
                <c:pt idx="5">
                  <c:v>1.7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6</c:v>
                </c:pt>
                <c:pt idx="2">
                  <c:v>3.5</c:v>
                </c:pt>
                <c:pt idx="3">
                  <c:v>2.5</c:v>
                </c:pt>
                <c:pt idx="4">
                  <c:v>7.5</c:v>
                </c:pt>
                <c:pt idx="5">
                  <c:v>5</c:v>
                </c:pt>
              </c:numCache>
            </c:numRef>
          </c:yVal>
          <c:bubbleSize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3773-2244-94E8-6C5F17E18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-464193072"/>
        <c:axId val="-149829344"/>
      </c:bubbleChart>
      <c:valAx>
        <c:axId val="-46419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49829344"/>
        <c:crosses val="autoZero"/>
        <c:crossBetween val="midCat"/>
      </c:valAx>
      <c:valAx>
        <c:axId val="-149829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7CB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464193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37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9-47E3-B910-7DF02F825D52}"/>
              </c:ext>
            </c:extLst>
          </c:dPt>
          <c:dPt>
            <c:idx val="1"/>
            <c:bubble3D val="0"/>
            <c:spPr>
              <a:solidFill>
                <a:srgbClr val="007C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9-47E3-B910-7DF02F825D52}"/>
              </c:ext>
            </c:extLst>
          </c:dPt>
          <c:dPt>
            <c:idx val="2"/>
            <c:bubble3D val="0"/>
            <c:spPr>
              <a:solidFill>
                <a:srgbClr val="29BA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B9-47E3-B910-7DF02F825D52}"/>
              </c:ext>
            </c:extLst>
          </c:dPt>
          <c:dPt>
            <c:idx val="3"/>
            <c:bubble3D val="0"/>
            <c:spPr>
              <a:solidFill>
                <a:srgbClr val="F5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B9-47E3-B910-7DF02F825D52}"/>
              </c:ext>
            </c:extLst>
          </c:dPt>
          <c:dPt>
            <c:idx val="4"/>
            <c:bubble3D val="0"/>
            <c:spPr>
              <a:solidFill>
                <a:srgbClr val="7172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42C-E74A-83E1-4598A0E61492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0000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2C-E74A-83E1-4598A0E61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rgbClr val="71727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1.1000000000000001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B9-47E3-B910-7DF02F825D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0A41A4-9AC1-1C44-8FF7-AFCF9EB53B77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84FD0F-1CC7-1949-A0DF-38E56638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9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799B1A5-C4E7-8246-81F7-43B2712695CC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52266DA-4FF9-AA4C-ACFB-FC1A0C49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6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63" Type="http://schemas.openxmlformats.org/officeDocument/2006/relationships/image" Target="../media/image7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66" Type="http://schemas.openxmlformats.org/officeDocument/2006/relationships/image" Target="../media/image80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63" Type="http://schemas.openxmlformats.org/officeDocument/2006/relationships/image" Target="../media/image7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66" Type="http://schemas.openxmlformats.org/officeDocument/2006/relationships/image" Target="../media/image80.png"/><Relationship Id="rId5" Type="http://schemas.openxmlformats.org/officeDocument/2006/relationships/image" Target="../media/image19.png"/><Relationship Id="rId61" Type="http://schemas.openxmlformats.org/officeDocument/2006/relationships/image" Target="../media/image75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9" Type="http://schemas.openxmlformats.org/officeDocument/2006/relationships/image" Target="../media/image53.png"/></Relationships>
</file>

<file path=ppt/slideLayouts/_rels/slideLayout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9" Type="http://schemas.openxmlformats.org/officeDocument/2006/relationships/image" Target="../media/image119.png"/><Relationship Id="rId21" Type="http://schemas.openxmlformats.org/officeDocument/2006/relationships/image" Target="../media/image101.png"/><Relationship Id="rId34" Type="http://schemas.openxmlformats.org/officeDocument/2006/relationships/image" Target="../media/image114.png"/><Relationship Id="rId42" Type="http://schemas.openxmlformats.org/officeDocument/2006/relationships/image" Target="../media/image122.png"/><Relationship Id="rId47" Type="http://schemas.openxmlformats.org/officeDocument/2006/relationships/image" Target="../media/image127.png"/><Relationship Id="rId50" Type="http://schemas.openxmlformats.org/officeDocument/2006/relationships/image" Target="../media/image130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9" Type="http://schemas.openxmlformats.org/officeDocument/2006/relationships/image" Target="../media/image109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49" Type="http://schemas.openxmlformats.org/officeDocument/2006/relationships/image" Target="../media/image129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31" Type="http://schemas.openxmlformats.org/officeDocument/2006/relationships/image" Target="../media/image111.png"/><Relationship Id="rId44" Type="http://schemas.openxmlformats.org/officeDocument/2006/relationships/image" Target="../media/image124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43" Type="http://schemas.openxmlformats.org/officeDocument/2006/relationships/image" Target="../media/image123.png"/><Relationship Id="rId48" Type="http://schemas.openxmlformats.org/officeDocument/2006/relationships/image" Target="../media/image128.png"/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6.png"/><Relationship Id="rId20" Type="http://schemas.openxmlformats.org/officeDocument/2006/relationships/image" Target="../media/image100.png"/><Relationship Id="rId41" Type="http://schemas.openxmlformats.org/officeDocument/2006/relationships/image" Target="../media/image12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6.png"/></Relationships>
</file>

<file path=ppt/slideLayouts/_rels/slideLayout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9" Type="http://schemas.openxmlformats.org/officeDocument/2006/relationships/image" Target="../media/image168.png"/><Relationship Id="rId21" Type="http://schemas.openxmlformats.org/officeDocument/2006/relationships/image" Target="../media/image150.png"/><Relationship Id="rId34" Type="http://schemas.openxmlformats.org/officeDocument/2006/relationships/image" Target="../media/image163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41" Type="http://schemas.openxmlformats.org/officeDocument/2006/relationships/image" Target="../media/image17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37" Type="http://schemas.openxmlformats.org/officeDocument/2006/relationships/image" Target="../media/image166.png"/><Relationship Id="rId40" Type="http://schemas.openxmlformats.org/officeDocument/2006/relationships/image" Target="../media/image169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36" Type="http://schemas.openxmlformats.org/officeDocument/2006/relationships/image" Target="../media/image165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60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38" Type="http://schemas.openxmlformats.org/officeDocument/2006/relationships/image" Target="../media/image167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97615"/>
            <a:ext cx="8866032" cy="1829271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2407943 w 8257733"/>
              <a:gd name="connsiteY0" fmla="*/ 0 h 865887"/>
              <a:gd name="connsiteX1" fmla="*/ 8015031 w 8257733"/>
              <a:gd name="connsiteY1" fmla="*/ 4241 h 865887"/>
              <a:gd name="connsiteX2" fmla="*/ 8257733 w 8257733"/>
              <a:gd name="connsiteY2" fmla="*/ 865887 h 865887"/>
              <a:gd name="connsiteX3" fmla="*/ 0 w 8257733"/>
              <a:gd name="connsiteY3" fmla="*/ 865887 h 865887"/>
              <a:gd name="connsiteX4" fmla="*/ 2407943 w 8257733"/>
              <a:gd name="connsiteY4" fmla="*/ 0 h 865887"/>
              <a:gd name="connsiteX0" fmla="*/ 7604 w 5857394"/>
              <a:gd name="connsiteY0" fmla="*/ 0 h 865887"/>
              <a:gd name="connsiteX1" fmla="*/ 5614692 w 5857394"/>
              <a:gd name="connsiteY1" fmla="*/ 4241 h 865887"/>
              <a:gd name="connsiteX2" fmla="*/ 5857394 w 5857394"/>
              <a:gd name="connsiteY2" fmla="*/ 865887 h 865887"/>
              <a:gd name="connsiteX3" fmla="*/ 0 w 5857394"/>
              <a:gd name="connsiteY3" fmla="*/ 861335 h 865887"/>
              <a:gd name="connsiteX4" fmla="*/ 7604 w 5857394"/>
              <a:gd name="connsiteY4" fmla="*/ 0 h 865887"/>
              <a:gd name="connsiteX0" fmla="*/ 7604 w 5857394"/>
              <a:gd name="connsiteY0" fmla="*/ 0 h 865887"/>
              <a:gd name="connsiteX1" fmla="*/ 5559172 w 5857394"/>
              <a:gd name="connsiteY1" fmla="*/ 4241 h 865887"/>
              <a:gd name="connsiteX2" fmla="*/ 5857394 w 5857394"/>
              <a:gd name="connsiteY2" fmla="*/ 865887 h 865887"/>
              <a:gd name="connsiteX3" fmla="*/ 0 w 5857394"/>
              <a:gd name="connsiteY3" fmla="*/ 861335 h 865887"/>
              <a:gd name="connsiteX4" fmla="*/ 7604 w 5857394"/>
              <a:gd name="connsiteY4" fmla="*/ 0 h 865887"/>
              <a:gd name="connsiteX0" fmla="*/ 7604 w 5857394"/>
              <a:gd name="connsiteY0" fmla="*/ 223 h 866110"/>
              <a:gd name="connsiteX1" fmla="*/ 5330925 w 5857394"/>
              <a:gd name="connsiteY1" fmla="*/ 0 h 866110"/>
              <a:gd name="connsiteX2" fmla="*/ 5857394 w 5857394"/>
              <a:gd name="connsiteY2" fmla="*/ 866110 h 866110"/>
              <a:gd name="connsiteX3" fmla="*/ 0 w 5857394"/>
              <a:gd name="connsiteY3" fmla="*/ 861558 h 866110"/>
              <a:gd name="connsiteX4" fmla="*/ 7604 w 5857394"/>
              <a:gd name="connsiteY4" fmla="*/ 223 h 866110"/>
              <a:gd name="connsiteX0" fmla="*/ 929 w 5857394"/>
              <a:gd name="connsiteY0" fmla="*/ 5007 h 866110"/>
              <a:gd name="connsiteX1" fmla="*/ 5330925 w 5857394"/>
              <a:gd name="connsiteY1" fmla="*/ 0 h 866110"/>
              <a:gd name="connsiteX2" fmla="*/ 5857394 w 5857394"/>
              <a:gd name="connsiteY2" fmla="*/ 866110 h 866110"/>
              <a:gd name="connsiteX3" fmla="*/ 0 w 5857394"/>
              <a:gd name="connsiteY3" fmla="*/ 861558 h 866110"/>
              <a:gd name="connsiteX4" fmla="*/ 929 w 5857394"/>
              <a:gd name="connsiteY4" fmla="*/ 5007 h 86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394" h="866110">
                <a:moveTo>
                  <a:pt x="929" y="5007"/>
                </a:moveTo>
                <a:lnTo>
                  <a:pt x="5330925" y="0"/>
                </a:lnTo>
                <a:lnTo>
                  <a:pt x="5857394" y="866110"/>
                </a:lnTo>
                <a:lnTo>
                  <a:pt x="0" y="861558"/>
                </a:lnTo>
                <a:cubicBezTo>
                  <a:pt x="2535" y="574446"/>
                  <a:pt x="-1606" y="292119"/>
                  <a:pt x="929" y="5007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/>
          <p:nvPr userDrawn="1"/>
        </p:nvSpPr>
        <p:spPr>
          <a:xfrm>
            <a:off x="1" y="6073391"/>
            <a:ext cx="6731284" cy="395110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33" h="870439">
                <a:moveTo>
                  <a:pt x="0" y="0"/>
                </a:moveTo>
                <a:lnTo>
                  <a:pt x="8015031" y="8793"/>
                </a:lnTo>
                <a:lnTo>
                  <a:pt x="8257733" y="870439"/>
                </a:lnTo>
                <a:lnTo>
                  <a:pt x="0" y="870439"/>
                </a:lnTo>
                <a:lnTo>
                  <a:pt x="0" y="0"/>
                </a:lnTo>
                <a:close/>
              </a:path>
            </a:pathLst>
          </a:cu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76923" y="2581543"/>
            <a:ext cx="7495477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cap="all" baseline="0" dirty="0" smtClean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581E6-F1A1-C94F-9B57-6872D46EF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4460" y="6098626"/>
            <a:ext cx="1697713" cy="4381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860EE-494F-F242-82E3-18D6F5C9E2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6923" y="6126556"/>
            <a:ext cx="4040187" cy="395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Month Day, Year. Font: Arial 14pt. One Line.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3106524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249321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57969B-39AE-EE40-A3F6-800E3D5CA450}"/>
              </a:ext>
            </a:extLst>
          </p:cNvPr>
          <p:cNvCxnSpPr/>
          <p:nvPr userDrawn="1"/>
        </p:nvCxnSpPr>
        <p:spPr>
          <a:xfrm>
            <a:off x="559337" y="432494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493971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555282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84775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3705067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493971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555282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249321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F27799-DE13-0449-BDE8-6BC8BD284558}"/>
              </a:ext>
            </a:extLst>
          </p:cNvPr>
          <p:cNvCxnSpPr/>
          <p:nvPr userDrawn="1"/>
        </p:nvCxnSpPr>
        <p:spPr>
          <a:xfrm>
            <a:off x="559337" y="3092011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84775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4323445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555282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249321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27799-DE13-0449-BDE8-6BC8BD284558}"/>
              </a:ext>
            </a:extLst>
          </p:cNvPr>
          <p:cNvCxnSpPr/>
          <p:nvPr userDrawn="1"/>
        </p:nvCxnSpPr>
        <p:spPr>
          <a:xfrm>
            <a:off x="559337" y="3092011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BF504B-D0F7-774D-B26A-C76242CA0990}"/>
              </a:ext>
            </a:extLst>
          </p:cNvPr>
          <p:cNvCxnSpPr/>
          <p:nvPr userDrawn="1"/>
        </p:nvCxnSpPr>
        <p:spPr>
          <a:xfrm>
            <a:off x="559337" y="373114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84775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4946640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249321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27799-DE13-0449-BDE8-6BC8BD284558}"/>
              </a:ext>
            </a:extLst>
          </p:cNvPr>
          <p:cNvCxnSpPr/>
          <p:nvPr userDrawn="1"/>
        </p:nvCxnSpPr>
        <p:spPr>
          <a:xfrm>
            <a:off x="559337" y="3092011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BF504B-D0F7-774D-B26A-C76242CA0990}"/>
              </a:ext>
            </a:extLst>
          </p:cNvPr>
          <p:cNvCxnSpPr/>
          <p:nvPr userDrawn="1"/>
        </p:nvCxnSpPr>
        <p:spPr>
          <a:xfrm>
            <a:off x="559337" y="373114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84775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7969B-39AE-EE40-A3F6-800E3D5CA450}"/>
              </a:ext>
            </a:extLst>
          </p:cNvPr>
          <p:cNvCxnSpPr/>
          <p:nvPr userDrawn="1"/>
        </p:nvCxnSpPr>
        <p:spPr>
          <a:xfrm>
            <a:off x="559337" y="432494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in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5583282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249321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27799-DE13-0449-BDE8-6BC8BD284558}"/>
              </a:ext>
            </a:extLst>
          </p:cNvPr>
          <p:cNvCxnSpPr/>
          <p:nvPr userDrawn="1"/>
        </p:nvCxnSpPr>
        <p:spPr>
          <a:xfrm>
            <a:off x="559337" y="3092011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BF504B-D0F7-774D-B26A-C76242CA0990}"/>
              </a:ext>
            </a:extLst>
          </p:cNvPr>
          <p:cNvCxnSpPr/>
          <p:nvPr userDrawn="1"/>
        </p:nvCxnSpPr>
        <p:spPr>
          <a:xfrm>
            <a:off x="559337" y="373114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84775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7969B-39AE-EE40-A3F6-800E3D5CA450}"/>
              </a:ext>
            </a:extLst>
          </p:cNvPr>
          <p:cNvCxnSpPr/>
          <p:nvPr userDrawn="1"/>
        </p:nvCxnSpPr>
        <p:spPr>
          <a:xfrm>
            <a:off x="559337" y="432494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493971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27535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head with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34970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1557233"/>
            <a:ext cx="7886700" cy="2772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16pt.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EA40A8-8BEA-1B4C-BBC3-8CBDAF7D6B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D819A-4469-0E47-8148-C7A8EA1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>
      <p:ext uri="{BB962C8B-B14F-4D97-AF65-F5344CB8AC3E}">
        <p14:creationId xmlns:p14="http://schemas.microsoft.com/office/powerpoint/2010/main" val="1137959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er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EA40A8-8BEA-1B4C-BBC3-8CBDAF7D6B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D819A-4469-0E47-8148-C7A8EA1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57200" y="1234970"/>
            <a:ext cx="7886700" cy="3918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Place Chart Here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head with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34970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72222"/>
            <a:ext cx="7886700" cy="45367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latin typeface="Arial" charset="0"/>
                <a:ea typeface="Arial" charset="0"/>
                <a:cs typeface="Arial" charset="0"/>
              </a:defRPr>
            </a:lvl2pPr>
            <a:lvl3pPr marL="971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Subheads with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1566970"/>
            <a:ext cx="7886700" cy="11104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16pt. 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526104"/>
            <a:ext cx="7886700" cy="11104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16pt.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34970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3187147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A413091-5503-9D4C-B800-66B405178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3F59806-4E5E-3F46-B471-92CF53DA1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197615"/>
            <a:ext cx="8866032" cy="1829271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2407943 w 8257733"/>
              <a:gd name="connsiteY0" fmla="*/ 0 h 865887"/>
              <a:gd name="connsiteX1" fmla="*/ 8015031 w 8257733"/>
              <a:gd name="connsiteY1" fmla="*/ 4241 h 865887"/>
              <a:gd name="connsiteX2" fmla="*/ 8257733 w 8257733"/>
              <a:gd name="connsiteY2" fmla="*/ 865887 h 865887"/>
              <a:gd name="connsiteX3" fmla="*/ 0 w 8257733"/>
              <a:gd name="connsiteY3" fmla="*/ 865887 h 865887"/>
              <a:gd name="connsiteX4" fmla="*/ 2407943 w 8257733"/>
              <a:gd name="connsiteY4" fmla="*/ 0 h 865887"/>
              <a:gd name="connsiteX0" fmla="*/ 7604 w 5857394"/>
              <a:gd name="connsiteY0" fmla="*/ 0 h 865887"/>
              <a:gd name="connsiteX1" fmla="*/ 5614692 w 5857394"/>
              <a:gd name="connsiteY1" fmla="*/ 4241 h 865887"/>
              <a:gd name="connsiteX2" fmla="*/ 5857394 w 5857394"/>
              <a:gd name="connsiteY2" fmla="*/ 865887 h 865887"/>
              <a:gd name="connsiteX3" fmla="*/ 0 w 5857394"/>
              <a:gd name="connsiteY3" fmla="*/ 861335 h 865887"/>
              <a:gd name="connsiteX4" fmla="*/ 7604 w 5857394"/>
              <a:gd name="connsiteY4" fmla="*/ 0 h 865887"/>
              <a:gd name="connsiteX0" fmla="*/ 7604 w 5857394"/>
              <a:gd name="connsiteY0" fmla="*/ 0 h 865887"/>
              <a:gd name="connsiteX1" fmla="*/ 5559172 w 5857394"/>
              <a:gd name="connsiteY1" fmla="*/ 4241 h 865887"/>
              <a:gd name="connsiteX2" fmla="*/ 5857394 w 5857394"/>
              <a:gd name="connsiteY2" fmla="*/ 865887 h 865887"/>
              <a:gd name="connsiteX3" fmla="*/ 0 w 5857394"/>
              <a:gd name="connsiteY3" fmla="*/ 861335 h 865887"/>
              <a:gd name="connsiteX4" fmla="*/ 7604 w 5857394"/>
              <a:gd name="connsiteY4" fmla="*/ 0 h 865887"/>
              <a:gd name="connsiteX0" fmla="*/ 7604 w 5857394"/>
              <a:gd name="connsiteY0" fmla="*/ 223 h 866110"/>
              <a:gd name="connsiteX1" fmla="*/ 5330925 w 5857394"/>
              <a:gd name="connsiteY1" fmla="*/ 0 h 866110"/>
              <a:gd name="connsiteX2" fmla="*/ 5857394 w 5857394"/>
              <a:gd name="connsiteY2" fmla="*/ 866110 h 866110"/>
              <a:gd name="connsiteX3" fmla="*/ 0 w 5857394"/>
              <a:gd name="connsiteY3" fmla="*/ 861558 h 866110"/>
              <a:gd name="connsiteX4" fmla="*/ 7604 w 5857394"/>
              <a:gd name="connsiteY4" fmla="*/ 223 h 866110"/>
              <a:gd name="connsiteX0" fmla="*/ 929 w 5857394"/>
              <a:gd name="connsiteY0" fmla="*/ 5007 h 866110"/>
              <a:gd name="connsiteX1" fmla="*/ 5330925 w 5857394"/>
              <a:gd name="connsiteY1" fmla="*/ 0 h 866110"/>
              <a:gd name="connsiteX2" fmla="*/ 5857394 w 5857394"/>
              <a:gd name="connsiteY2" fmla="*/ 866110 h 866110"/>
              <a:gd name="connsiteX3" fmla="*/ 0 w 5857394"/>
              <a:gd name="connsiteY3" fmla="*/ 861558 h 866110"/>
              <a:gd name="connsiteX4" fmla="*/ 929 w 5857394"/>
              <a:gd name="connsiteY4" fmla="*/ 5007 h 86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394" h="866110">
                <a:moveTo>
                  <a:pt x="929" y="5007"/>
                </a:moveTo>
                <a:lnTo>
                  <a:pt x="5330925" y="0"/>
                </a:lnTo>
                <a:lnTo>
                  <a:pt x="5857394" y="866110"/>
                </a:lnTo>
                <a:lnTo>
                  <a:pt x="0" y="861558"/>
                </a:lnTo>
                <a:cubicBezTo>
                  <a:pt x="2535" y="574446"/>
                  <a:pt x="-1606" y="292119"/>
                  <a:pt x="929" y="5007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/>
          <p:nvPr userDrawn="1"/>
        </p:nvSpPr>
        <p:spPr>
          <a:xfrm>
            <a:off x="1" y="6073391"/>
            <a:ext cx="6599708" cy="395110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33" h="870439">
                <a:moveTo>
                  <a:pt x="0" y="0"/>
                </a:moveTo>
                <a:lnTo>
                  <a:pt x="8015031" y="8793"/>
                </a:lnTo>
                <a:lnTo>
                  <a:pt x="8257733" y="870439"/>
                </a:lnTo>
                <a:lnTo>
                  <a:pt x="0" y="870439"/>
                </a:lnTo>
                <a:lnTo>
                  <a:pt x="0" y="0"/>
                </a:lnTo>
                <a:close/>
              </a:path>
            </a:pathLst>
          </a:cu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76923" y="2581543"/>
            <a:ext cx="7495477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cap="all" baseline="0" dirty="0" smtClean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860EE-494F-F242-82E3-18D6F5C9E2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6923" y="6126556"/>
            <a:ext cx="4040187" cy="3951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Month Day, Year. Font: Arial 14pt. One Line.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581E6-F1A1-C94F-9B57-6872D46EF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74" y="6073391"/>
            <a:ext cx="1949264" cy="35459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Subheads with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72223"/>
            <a:ext cx="7886700" cy="1527272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latin typeface="Arial" charset="0"/>
                <a:ea typeface="Arial" charset="0"/>
                <a:cs typeface="Arial" charset="0"/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Press tab to indent the bullet. Font: Arial 16pt. Bullets should always be square. Do not end bullets with a period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747261"/>
            <a:ext cx="7886700" cy="1527272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>
                <a:latin typeface="Arial" charset="0"/>
                <a:ea typeface="Arial" charset="0"/>
                <a:cs typeface="Arial" charset="0"/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Press tab to indent the bullet. Font: Arial 16pt. Bullets should always be square. Do not end bullets with a period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34970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3434064"/>
            <a:ext cx="7886700" cy="3222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Intro. Font: Arial Bold 16pt. One Line Only.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99EB176-3861-654A-AA0F-845742547D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15A082-3C93-454C-A5F4-AA7A6577A7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97387" y="1234970"/>
            <a:ext cx="3846513" cy="498767"/>
          </a:xfrm>
          <a:prstGeom prst="rect">
            <a:avLst/>
          </a:prstGeom>
          <a:noFill/>
        </p:spPr>
        <p:txBody>
          <a:bodyPr tIns="137160">
            <a:normAutofit/>
          </a:bodyPr>
          <a:lstStyle>
            <a:lvl1pPr marL="0" indent="0">
              <a:buFontTx/>
              <a:buNone/>
              <a:defRPr sz="1600" b="1" i="0" u="none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Edit. Font: Arial Bold 16pt.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57200" y="1234970"/>
            <a:ext cx="3871194" cy="3918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97386" y="1733737"/>
            <a:ext cx="3846513" cy="341935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body text. Font: Arial 16pt.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88CE72-25CB-7546-9FFE-C919C3EA9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3941440-39D5-834B-A04D-5121BB99C9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>
      <p:ext uri="{BB962C8B-B14F-4D97-AF65-F5344CB8AC3E}">
        <p14:creationId xmlns:p14="http://schemas.microsoft.com/office/powerpoint/2010/main" val="162605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97387" y="1236332"/>
            <a:ext cx="3846513" cy="498767"/>
          </a:xfrm>
          <a:prstGeom prst="rect">
            <a:avLst/>
          </a:prstGeom>
          <a:noFill/>
        </p:spPr>
        <p:txBody>
          <a:bodyPr tIns="13716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 i="0" u="none" baseline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Edit. Font: Arial Bold 16pt.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97387" y="1795297"/>
            <a:ext cx="3846513" cy="33877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6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lang="en-US"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Font: Arial 16pt. Bullets should always be square. Do not end bullets with a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 bullet text. Press tab to indent the bullet. Font: Arial 16pt. Bullets should always be square. Do not end bullets with a period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57200" y="1234970"/>
            <a:ext cx="3871194" cy="394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3983B-CC25-DA4E-A08F-9913106E3E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F1FFD7B-CF51-A744-BBD2-951E1EC13C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t Ra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53337" y="1177339"/>
            <a:ext cx="7096142" cy="2569781"/>
          </a:xfrm>
        </p:spPr>
        <p:txBody>
          <a:bodyPr>
            <a:noAutofit/>
          </a:bodyPr>
          <a:lstStyle>
            <a:lvl1pPr marL="0" indent="0">
              <a:buNone/>
              <a:defRPr sz="23000" b="1" i="0" spc="-3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56650" y="3909305"/>
            <a:ext cx="7102767" cy="772025"/>
          </a:xfrm>
        </p:spPr>
        <p:txBody>
          <a:bodyPr/>
          <a:lstStyle>
            <a:lvl1pPr marL="0" indent="0">
              <a:buNone/>
              <a:defRPr sz="40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RANKING STAT. 40PT BOLD CAPS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89780" y="5115254"/>
            <a:ext cx="7102767" cy="772025"/>
          </a:xfrm>
        </p:spPr>
        <p:txBody>
          <a:bodyPr/>
          <a:lstStyle>
            <a:lvl1pPr marL="0" indent="0">
              <a:buNone/>
              <a:defRPr sz="2400" b="0" i="1" baseline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Source: Arial italic 24pt</a:t>
            </a:r>
            <a:br>
              <a:rPr lang="en-US" dirty="0"/>
            </a:b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44006" y="1743870"/>
            <a:ext cx="7096142" cy="2569781"/>
          </a:xfrm>
        </p:spPr>
        <p:txBody>
          <a:bodyPr>
            <a:noAutofit/>
          </a:bodyPr>
          <a:lstStyle>
            <a:lvl1pPr marL="0" indent="0">
              <a:buNone/>
              <a:defRPr sz="20000" b="1" spc="-3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200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47320" y="4316810"/>
            <a:ext cx="7342441" cy="2183382"/>
          </a:xfrm>
        </p:spPr>
        <p:txBody>
          <a:bodyPr/>
          <a:lstStyle>
            <a:lvl1pPr marL="0" indent="0">
              <a:buNone/>
              <a:defRPr baseline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ranking text. Font: Arial Regular 28pt. Three lines only.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44006" y="1443366"/>
            <a:ext cx="7102767" cy="772025"/>
          </a:xfrm>
        </p:spPr>
        <p:txBody>
          <a:bodyPr/>
          <a:lstStyle>
            <a:lvl1pPr marL="0" indent="0">
              <a:buNone/>
              <a:defRPr sz="28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RANKING STAT.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CC1FB6-B4EF-274C-9E6A-232893A25F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05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title and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8CCA18-5F3B-204F-9E1D-581DDAE72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E68FF1-0B6E-0E45-BC70-4A153E41F4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CBF534-963E-7E41-BD28-BFA095ADF2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>
      <p:ext uri="{BB962C8B-B14F-4D97-AF65-F5344CB8AC3E}">
        <p14:creationId xmlns:p14="http://schemas.microsoft.com/office/powerpoint/2010/main" val="3727144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Below. Copy and paste out of master to use in your presentation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0375260-F0BD-2B41-BE9A-759F0A18A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2CC43B4-2EE3-7049-9903-05E9299DEB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0E68910F-0C7C-C545-851B-3C4CFB9229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74244858"/>
              </p:ext>
            </p:extLst>
          </p:nvPr>
        </p:nvGraphicFramePr>
        <p:xfrm>
          <a:off x="457200" y="1171645"/>
          <a:ext cx="8321334" cy="3905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5438">
                  <a:extLst>
                    <a:ext uri="{9D8B030D-6E8A-4147-A177-3AD203B41FA5}">
                      <a16:colId xmlns:a16="http://schemas.microsoft.com/office/drawing/2014/main" val="3456989070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1749050484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523590978"/>
                    </a:ext>
                  </a:extLst>
                </a:gridCol>
                <a:gridCol w="751001">
                  <a:extLst>
                    <a:ext uri="{9D8B030D-6E8A-4147-A177-3AD203B41FA5}">
                      <a16:colId xmlns:a16="http://schemas.microsoft.com/office/drawing/2014/main" val="4063531225"/>
                    </a:ext>
                  </a:extLst>
                </a:gridCol>
              </a:tblGrid>
              <a:tr h="308523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43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0619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2473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97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4646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75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299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7672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45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39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Below. Copy and paste out of master to use in your presentation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0375260-F0BD-2B41-BE9A-759F0A18A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2CC43B4-2EE3-7049-9903-05E9299DEB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BA37A0-8A18-8A4C-8454-FE4B2EE501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3891190"/>
              </p:ext>
            </p:extLst>
          </p:nvPr>
        </p:nvGraphicFramePr>
        <p:xfrm>
          <a:off x="366525" y="1492469"/>
          <a:ext cx="8580966" cy="3177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093">
                  <a:extLst>
                    <a:ext uri="{9D8B030D-6E8A-4147-A177-3AD203B41FA5}">
                      <a16:colId xmlns:a16="http://schemas.microsoft.com/office/drawing/2014/main" val="893734684"/>
                    </a:ext>
                  </a:extLst>
                </a:gridCol>
                <a:gridCol w="2167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21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</a:p>
                    <a:p>
                      <a:pPr algn="ctr"/>
                      <a:r>
                        <a:rPr lang="en-US" sz="900" b="1" baseline="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b="1" dirty="0">
                        <a:solidFill>
                          <a:srgbClr val="00376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</a:p>
                    <a:p>
                      <a:pPr algn="ctr"/>
                      <a:r>
                        <a:rPr lang="en-US" sz="900" b="1" baseline="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b="1" dirty="0">
                        <a:solidFill>
                          <a:srgbClr val="00376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</a:p>
                    <a:p>
                      <a:pPr algn="ctr"/>
                      <a:r>
                        <a:rPr lang="en-US" sz="900" b="1" baseline="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b="1" dirty="0">
                        <a:solidFill>
                          <a:srgbClr val="00376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</a:p>
                    <a:p>
                      <a:pPr algn="ctr"/>
                      <a:r>
                        <a:rPr lang="en-US" sz="900" b="1" baseline="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b="1" dirty="0">
                        <a:solidFill>
                          <a:srgbClr val="00376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</a:t>
                      </a:r>
                    </a:p>
                    <a:p>
                      <a:pPr algn="ctr"/>
                      <a:r>
                        <a:rPr lang="en-US" sz="900" b="1" baseline="0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b="1" dirty="0">
                        <a:solidFill>
                          <a:srgbClr val="00376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37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 anchor="b"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 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18BA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  <a:p>
                      <a:pPr marL="0" indent="0" algn="ctr">
                        <a:buClr>
                          <a:srgbClr val="718BA2"/>
                        </a:buClr>
                        <a:buFontTx/>
                        <a:buNone/>
                      </a:pP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4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5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 Text</a:t>
                      </a:r>
                    </a:p>
                  </a:txBody>
                  <a:tcPr>
                    <a:lnL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767FAD-D0BB-0345-A9B5-B1852108DCD6}"/>
              </a:ext>
            </a:extLst>
          </p:cNvPr>
          <p:cNvSpPr txBox="1"/>
          <p:nvPr userDrawn="1"/>
        </p:nvSpPr>
        <p:spPr>
          <a:xfrm>
            <a:off x="2801497" y="1245709"/>
            <a:ext cx="3969693" cy="246760"/>
          </a:xfrm>
          <a:prstGeom prst="rect">
            <a:avLst/>
          </a:prstGeom>
          <a:noFill/>
          <a:ln>
            <a:solidFill>
              <a:srgbClr val="A6ABA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92448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Below. Copy and paste out of master to use in your presentation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0375260-F0BD-2B41-BE9A-759F0A18A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2CC43B4-2EE3-7049-9903-05E9299DEB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E0A0A9-4E87-834F-B565-A165729077B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9129085"/>
              </p:ext>
            </p:extLst>
          </p:nvPr>
        </p:nvGraphicFramePr>
        <p:xfrm>
          <a:off x="457200" y="1523046"/>
          <a:ext cx="7886702" cy="443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39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1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/>
          <p:nvPr userDrawn="1"/>
        </p:nvSpPr>
        <p:spPr>
          <a:xfrm>
            <a:off x="1" y="6084024"/>
            <a:ext cx="6731284" cy="395110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33" h="870439">
                <a:moveTo>
                  <a:pt x="0" y="0"/>
                </a:moveTo>
                <a:lnTo>
                  <a:pt x="8015031" y="8793"/>
                </a:lnTo>
                <a:lnTo>
                  <a:pt x="8257733" y="870439"/>
                </a:lnTo>
                <a:lnTo>
                  <a:pt x="0" y="870439"/>
                </a:lnTo>
                <a:lnTo>
                  <a:pt x="0" y="0"/>
                </a:lnTo>
                <a:close/>
              </a:path>
            </a:pathLst>
          </a:cu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76923" y="2581543"/>
            <a:ext cx="7495477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cap="all" baseline="0" dirty="0" smtClean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3099" y="6146767"/>
            <a:ext cx="3998872" cy="395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Month Day, Year. Font: Arial 14pt. One Line.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DC9ED-A51B-1B40-881A-9D543810C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4460" y="6098626"/>
            <a:ext cx="1697713" cy="4381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7062209"/>
              </p:ext>
            </p:extLst>
          </p:nvPr>
        </p:nvGraphicFramePr>
        <p:xfrm>
          <a:off x="457200" y="1344028"/>
          <a:ext cx="7886702" cy="4434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39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n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 to edit</a:t>
                      </a:r>
                      <a:endParaRPr lang="en-US" sz="900" b="1" dirty="0">
                        <a:ln>
                          <a:noFill/>
                        </a:ln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 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533">
                <a:tc>
                  <a:txBody>
                    <a:bodyPr/>
                    <a:lstStyle/>
                    <a:p>
                      <a:pPr algn="r"/>
                      <a:r>
                        <a:rPr lang="en-US" sz="900" b="1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Click</a:t>
                      </a:r>
                      <a:r>
                        <a:rPr lang="en-US" sz="900" b="1" baseline="0" dirty="0">
                          <a:solidFill>
                            <a:srgbClr val="003764"/>
                          </a:solidFill>
                          <a:latin typeface="Arial"/>
                          <a:cs typeface="Arial"/>
                        </a:rPr>
                        <a:t> to edit. Sentence case.</a:t>
                      </a:r>
                      <a:endParaRPr lang="en-US" sz="900" b="1" dirty="0">
                        <a:solidFill>
                          <a:srgbClr val="003764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/>
                          <a:cs typeface="Arial"/>
                        </a:rPr>
                        <a:t>Click to edit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Below. Copy and paste out of master to use in your presentation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D0DEE9-581F-9C4C-8E1F-702C41845AC9}"/>
              </a:ext>
            </a:extLst>
          </p:cNvPr>
          <p:cNvGraphicFramePr/>
          <p:nvPr userDrawn="1">
            <p:extLst/>
          </p:nvPr>
        </p:nvGraphicFramePr>
        <p:xfrm>
          <a:off x="1526298" y="1952421"/>
          <a:ext cx="5748503" cy="417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78B9A05-6C77-754E-A9F2-850C04B64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0C23233-F53A-C544-A3F7-541115F0E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2A878C2-59DB-C640-8298-1BEB48630C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9508" y="1418201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chemeClr val="accent1"/>
                </a:solidFill>
              </a:rPr>
              <a:t>1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Projects, N = 65</a:t>
            </a: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232822EA-F1C0-D44E-9E40-4F748C36F2E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91925" y="1803937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87130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DDF2A5C-FFB4-7947-BCF6-AB0F92DA9AB2}"/>
              </a:ext>
            </a:extLst>
          </p:cNvPr>
          <p:cNvGraphicFramePr/>
          <p:nvPr userDrawn="1">
            <p:extLst/>
          </p:nvPr>
        </p:nvGraphicFramePr>
        <p:xfrm>
          <a:off x="628651" y="1829986"/>
          <a:ext cx="7715249" cy="352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126555-D40A-2843-B627-E204EE8580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F2B3FC-895A-DC40-ACE1-138519CC67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C70D22C-A3B5-624D-99AE-602D40FDB2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14F70820-0D1F-0845-80F3-DC893DBF009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13869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</a:t>
            </a:r>
          </a:p>
        </p:txBody>
      </p:sp>
      <p:graphicFrame>
        <p:nvGraphicFramePr>
          <p:cNvPr id="18" name="Chart Placeholder 10">
            <a:extLst>
              <a:ext uri="{FF2B5EF4-FFF2-40B4-BE49-F238E27FC236}">
                <a16:creationId xmlns:a16="http://schemas.microsoft.com/office/drawing/2014/main" id="{8293F6B9-FFF0-E34F-B28E-984A7A65333E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32267" y="1747300"/>
          <a:ext cx="7886700" cy="404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C81D5-B298-2E42-A0E3-439B852165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DFAD701-ED77-EA42-854C-94FD28656F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48936E1-F94F-0D43-B8E6-ADE69D4E61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921CF1D8-E0C5-B249-994A-4D6BA0E2269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359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TITLE. FONT: ARIAL BOLD 19PT. Table sample Below</a:t>
            </a:r>
          </a:p>
        </p:txBody>
      </p:sp>
      <p:graphicFrame>
        <p:nvGraphicFramePr>
          <p:cNvPr id="16" name="Chart Placeholder 10">
            <a:extLst>
              <a:ext uri="{FF2B5EF4-FFF2-40B4-BE49-F238E27FC236}">
                <a16:creationId xmlns:a16="http://schemas.microsoft.com/office/drawing/2014/main" id="{C559567C-A986-BE47-8777-4A5826D06A6A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632267" y="1747300"/>
          <a:ext cx="7886700" cy="404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FC606B-9C6C-9349-8BD3-174CC21835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1ECC797-A31E-DA48-9A02-3C4BC3D41C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A50CB8B-6C96-D548-B104-AF2B9528DE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A380C669-C503-A341-A6D5-F6ADC2BB4B4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58440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403D11-E6E9-244C-A088-A3C7285ECD7A}"/>
              </a:ext>
            </a:extLst>
          </p:cNvPr>
          <p:cNvGraphicFramePr/>
          <p:nvPr userDrawn="1">
            <p:extLst/>
          </p:nvPr>
        </p:nvGraphicFramePr>
        <p:xfrm>
          <a:off x="856343" y="1725894"/>
          <a:ext cx="7662624" cy="41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C9CECC56-7F72-C441-BA28-3DD3096320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DC938B3B-F274-454F-AB06-96845ABEAB3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8650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D7F717-82BF-A149-BA45-CBA28D8EB8CC}"/>
              </a:ext>
            </a:extLst>
          </p:cNvPr>
          <p:cNvGraphicFramePr/>
          <p:nvPr userDrawn="1">
            <p:extLst/>
          </p:nvPr>
        </p:nvGraphicFramePr>
        <p:xfrm>
          <a:off x="457200" y="1767396"/>
          <a:ext cx="8061767" cy="4085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0E7F83-7DE2-5440-BC83-4E2618F0C2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F82B74-AE78-1F40-AF7F-8806628D4C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FC350CD-082B-9F4D-AE54-C464F0190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47EB1A26-BC53-1845-B74A-99ADC6710B9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3063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1374126" y="2253372"/>
            <a:ext cx="6293104" cy="2782187"/>
            <a:chOff x="2220541" y="2828492"/>
            <a:chExt cx="4119681" cy="2282290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678D1006-E01D-411F-815F-1EA014F65C83}"/>
                </a:ext>
              </a:extLst>
            </p:cNvPr>
            <p:cNvSpPr/>
            <p:nvPr userDrawn="1"/>
          </p:nvSpPr>
          <p:spPr>
            <a:xfrm>
              <a:off x="3623282" y="2881657"/>
              <a:ext cx="2372533" cy="327327"/>
            </a:xfrm>
            <a:prstGeom prst="rect">
              <a:avLst/>
            </a:prstGeom>
            <a:solidFill>
              <a:srgbClr val="007CBB"/>
            </a:solidFill>
            <a:ln w="12700">
              <a:noFill/>
              <a:miter lim="400000"/>
            </a:ln>
            <a:effectLst/>
          </p:spPr>
          <p:txBody>
            <a:bodyPr lIns="18288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2017</a:t>
              </a:r>
              <a:endParaRPr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3E4B37BD-53B3-41DF-A1E8-A9DE26CB3413}"/>
                </a:ext>
              </a:extLst>
            </p:cNvPr>
            <p:cNvSpPr/>
            <p:nvPr userDrawn="1"/>
          </p:nvSpPr>
          <p:spPr>
            <a:xfrm>
              <a:off x="3219243" y="3344597"/>
              <a:ext cx="404039" cy="327327"/>
            </a:xfrm>
            <a:prstGeom prst="rect">
              <a:avLst/>
            </a:prstGeom>
            <a:solidFill>
              <a:srgbClr val="003764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is-I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D82F86C7-F263-43D3-A685-81CA28ABA330}"/>
                </a:ext>
              </a:extLst>
            </p:cNvPr>
            <p:cNvSpPr/>
            <p:nvPr userDrawn="1"/>
          </p:nvSpPr>
          <p:spPr>
            <a:xfrm>
              <a:off x="2772677" y="3807537"/>
              <a:ext cx="850606" cy="327327"/>
            </a:xfrm>
            <a:prstGeom prst="rect">
              <a:avLst/>
            </a:prstGeom>
            <a:solidFill>
              <a:srgbClr val="003764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lang="is-I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5A962709-D7E0-45CF-A386-852D01FC675D}"/>
                </a:ext>
              </a:extLst>
            </p:cNvPr>
            <p:cNvSpPr/>
            <p:nvPr userDrawn="1"/>
          </p:nvSpPr>
          <p:spPr>
            <a:xfrm>
              <a:off x="3629988" y="4270477"/>
              <a:ext cx="1557754" cy="327327"/>
            </a:xfrm>
            <a:prstGeom prst="rect">
              <a:avLst/>
            </a:prstGeom>
            <a:solidFill>
              <a:srgbClr val="003764"/>
            </a:solidFill>
            <a:ln w="12700">
              <a:miter lim="400000"/>
            </a:ln>
          </p:spPr>
          <p:txBody>
            <a:bodyPr lIns="18288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is-IS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2014</a:t>
              </a:r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7C736CFC-EAEE-493C-94AF-6EBF7CB2A7A7}"/>
                </a:ext>
              </a:extLst>
            </p:cNvPr>
            <p:cNvSpPr/>
            <p:nvPr userDrawn="1"/>
          </p:nvSpPr>
          <p:spPr>
            <a:xfrm>
              <a:off x="3624374" y="4733416"/>
              <a:ext cx="1563367" cy="327327"/>
            </a:xfrm>
            <a:prstGeom prst="rect">
              <a:avLst/>
            </a:prstGeom>
            <a:solidFill>
              <a:srgbClr val="003764"/>
            </a:solidFill>
            <a:ln w="12700">
              <a:miter lim="400000"/>
            </a:ln>
          </p:spPr>
          <p:txBody>
            <a:bodyPr lIns="182880" tIns="50800" rIns="50800" bIns="50800" anchor="ctr"/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is-IS" sz="1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2013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5995815" y="2870430"/>
              <a:ext cx="344407" cy="27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143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677744" y="3333370"/>
              <a:ext cx="360148" cy="27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(25)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2220541" y="3796310"/>
              <a:ext cx="360148" cy="27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(50)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187741" y="4259250"/>
              <a:ext cx="344407" cy="27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125</a:t>
              </a: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5187741" y="4722189"/>
              <a:ext cx="344407" cy="277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125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 flipV="1">
              <a:off x="3623282" y="2828492"/>
              <a:ext cx="0" cy="228229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3623282" y="3318073"/>
              <a:ext cx="992877" cy="338554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is-IS" sz="1600" b="1" dirty="0">
                  <a:solidFill>
                    <a:srgbClr val="003764"/>
                  </a:solidFill>
                  <a:latin typeface="Arial" charset="0"/>
                  <a:ea typeface="Arial" charset="0"/>
                  <a:cs typeface="Arial" charset="0"/>
                </a:rPr>
                <a:t>2016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623282" y="3796310"/>
              <a:ext cx="992877" cy="338554"/>
            </a:xfrm>
            <a:prstGeom prst="rect">
              <a:avLst/>
            </a:prstGeom>
            <a:noFill/>
          </p:spPr>
          <p:txBody>
            <a:bodyPr wrap="square" lIns="182880" rtlCol="0">
              <a:spAutoFit/>
            </a:bodyPr>
            <a:lstStyle/>
            <a:p>
              <a:r>
                <a:rPr lang="is-IS" sz="1600" b="1" dirty="0">
                  <a:solidFill>
                    <a:srgbClr val="003764"/>
                  </a:solidFill>
                  <a:latin typeface="Arial" charset="0"/>
                  <a:ea typeface="Arial" charset="0"/>
                  <a:cs typeface="Arial" charset="0"/>
                </a:rPr>
                <a:t>2015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97D9F33-238B-2A4C-8C23-EF4671BBC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1C788DE-A186-B64B-816E-E2F38B939D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800673D2-9166-B246-939D-A687A72ECB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1A2AF0BA-AE2B-6A40-99A1-33A4F6A9474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91580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B6179E1-EEC1-E24D-93DA-29ABAC8F12C8}"/>
              </a:ext>
            </a:extLst>
          </p:cNvPr>
          <p:cNvGraphicFramePr/>
          <p:nvPr userDrawn="1">
            <p:extLst/>
          </p:nvPr>
        </p:nvGraphicFramePr>
        <p:xfrm>
          <a:off x="457201" y="1747300"/>
          <a:ext cx="7085152" cy="393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8C8E04-0461-0A44-AC94-2191AB74B3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585E240-22E8-E64A-945C-2B3EE87B64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8780E16A-895F-4F43-AB26-D345FD1C63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chemeClr val="tx1"/>
                </a:solidFill>
              </a:rPr>
              <a:t>Projects, N = 65</a:t>
            </a: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AC4092A3-8A4B-EC4B-AF6E-416EB3CB514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84852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4A74F49-9D03-A344-BB17-FEC1536E7F45}"/>
              </a:ext>
            </a:extLst>
          </p:cNvPr>
          <p:cNvGraphicFramePr/>
          <p:nvPr userDrawn="1">
            <p:extLst/>
          </p:nvPr>
        </p:nvGraphicFramePr>
        <p:xfrm>
          <a:off x="457200" y="1747300"/>
          <a:ext cx="5933826" cy="413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A32F60-35CF-A045-8607-894D56C2DE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E8BDFEC-377E-DC48-85F7-8CA2AE1E2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A6BE068-0DC7-3C4D-87C8-CE018F1A8C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4DCD3232-B128-1041-9B85-45CEB10A857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992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de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76923" y="2581543"/>
            <a:ext cx="7495477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cap="all" baseline="0" dirty="0" smtClean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PRESENTATION TITLE. ALL CAPS. TWO LINES.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/>
          <p:nvPr userDrawn="1"/>
        </p:nvSpPr>
        <p:spPr>
          <a:xfrm>
            <a:off x="1" y="6073391"/>
            <a:ext cx="6599708" cy="395110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33" h="870439">
                <a:moveTo>
                  <a:pt x="0" y="0"/>
                </a:moveTo>
                <a:lnTo>
                  <a:pt x="8015031" y="8793"/>
                </a:lnTo>
                <a:lnTo>
                  <a:pt x="8257733" y="870439"/>
                </a:lnTo>
                <a:lnTo>
                  <a:pt x="0" y="870439"/>
                </a:lnTo>
                <a:lnTo>
                  <a:pt x="0" y="0"/>
                </a:lnTo>
                <a:close/>
              </a:path>
            </a:pathLst>
          </a:custGeom>
          <a:solidFill>
            <a:srgbClr val="00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3099" y="6146767"/>
            <a:ext cx="3998872" cy="395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Month Day, Year. Font: Arial 14pt. One Line.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581E6-F1A1-C94F-9B57-6872D46EF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74" y="6073391"/>
            <a:ext cx="1949264" cy="354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17"/>
          <p:cNvGraphicFramePr>
            <a:graphicFrameLocks/>
          </p:cNvGraphicFramePr>
          <p:nvPr userDrawn="1">
            <p:extLst/>
          </p:nvPr>
        </p:nvGraphicFramePr>
        <p:xfrm>
          <a:off x="2089206" y="1638594"/>
          <a:ext cx="4622687" cy="420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B5E6E50-627A-7A41-9015-BDDB963C2A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148530"/>
            <a:ext cx="6956373" cy="40011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aseline="30000" dirty="0"/>
              <a:t>1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Footnote: Text, Regular, Font Size 7 Pt, One line for each</a:t>
            </a:r>
            <a:br>
              <a:rPr lang="en-US" dirty="0"/>
            </a:br>
            <a:r>
              <a:rPr lang="en-US" baseline="30000" dirty="0"/>
              <a:t>3 </a:t>
            </a:r>
            <a:r>
              <a:rPr lang="en-US" dirty="0"/>
              <a:t>Footnote: Text, Regular, Font Size 7 Pt, One line for each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13594FE-11B8-2143-BDC5-F3AA2063FB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588198"/>
            <a:ext cx="6956373" cy="26980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 b="0" i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Source: Source Text, Italics, Font Size 7 Pt, One line each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3A7865B-8F39-A643-8025-C1A5AC72CE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7383" y="1222914"/>
            <a:ext cx="3478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-윤고딕130" pitchFamily="18" charset="-127"/>
              </a:defRPr>
            </a:lvl9pPr>
          </a:lstStyle>
          <a:p>
            <a:r>
              <a:rPr lang="en-US" sz="1200" b="1" dirty="0">
                <a:solidFill>
                  <a:srgbClr val="003765"/>
                </a:solidFill>
              </a:rPr>
              <a:t>VEDP-sourced projects pipeline by stage</a:t>
            </a:r>
            <a:r>
              <a:rPr lang="en-US" sz="1200" b="1" baseline="30000" dirty="0">
                <a:solidFill>
                  <a:srgbClr val="003765"/>
                </a:solidFill>
              </a:rPr>
              <a:t>1</a:t>
            </a:r>
          </a:p>
          <a:p>
            <a:r>
              <a:rPr lang="en-US" sz="1200" dirty="0">
                <a:solidFill>
                  <a:srgbClr val="003765"/>
                </a:solidFill>
              </a:rPr>
              <a:t>Projects, N = 65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FFBF4923-F620-5845-A0B1-A1A1CD6E743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549800" y="1608650"/>
            <a:ext cx="3003629" cy="3273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70926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8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590943" y="161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590943" y="1362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590943" y="1807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90943" y="2002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601285" y="1362341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38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406473" y="161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406473" y="1362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5406473" y="1807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5406473" y="2002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42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4416815" y="1362341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4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1590943" y="272108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590943" y="2469392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45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590943" y="291442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46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590943" y="310980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47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601285" y="2469392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5406473" y="272108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49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5406473" y="2469392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50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5406473" y="291442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51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5406473" y="310980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52" name="Picture Placeholder 36"/>
          <p:cNvSpPr>
            <a:spLocks noGrp="1"/>
          </p:cNvSpPr>
          <p:nvPr>
            <p:ph type="pic" sz="quarter" idx="33" hasCustomPrompt="1"/>
          </p:nvPr>
        </p:nvSpPr>
        <p:spPr>
          <a:xfrm>
            <a:off x="4416815" y="2469392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53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1590943" y="382823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54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590943" y="357654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55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1590943" y="402157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1590943" y="421695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57" name="Picture Placeholder 36"/>
          <p:cNvSpPr>
            <a:spLocks noGrp="1"/>
          </p:cNvSpPr>
          <p:nvPr>
            <p:ph type="pic" sz="quarter" idx="38" hasCustomPrompt="1"/>
          </p:nvPr>
        </p:nvSpPr>
        <p:spPr>
          <a:xfrm>
            <a:off x="601285" y="3576543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58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5406473" y="382823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59" name="Text Placeholder 20"/>
          <p:cNvSpPr>
            <a:spLocks noGrp="1"/>
          </p:cNvSpPr>
          <p:nvPr>
            <p:ph type="body" sz="quarter" idx="40" hasCustomPrompt="1"/>
          </p:nvPr>
        </p:nvSpPr>
        <p:spPr>
          <a:xfrm>
            <a:off x="5406473" y="357654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41" hasCustomPrompt="1"/>
          </p:nvPr>
        </p:nvSpPr>
        <p:spPr>
          <a:xfrm>
            <a:off x="5406473" y="402157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5406473" y="421695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2" name="Picture Placeholder 36"/>
          <p:cNvSpPr>
            <a:spLocks noGrp="1"/>
          </p:cNvSpPr>
          <p:nvPr>
            <p:ph type="pic" sz="quarter" idx="43" hasCustomPrompt="1"/>
          </p:nvPr>
        </p:nvSpPr>
        <p:spPr>
          <a:xfrm>
            <a:off x="4416815" y="3576543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44" hasCustomPrompt="1"/>
          </p:nvPr>
        </p:nvSpPr>
        <p:spPr>
          <a:xfrm>
            <a:off x="1590943" y="493538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4" name="Text Placeholder 20"/>
          <p:cNvSpPr>
            <a:spLocks noGrp="1"/>
          </p:cNvSpPr>
          <p:nvPr>
            <p:ph type="body" sz="quarter" idx="45" hasCustomPrompt="1"/>
          </p:nvPr>
        </p:nvSpPr>
        <p:spPr>
          <a:xfrm>
            <a:off x="1590943" y="4683694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1590943" y="5128727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6" name="Text Placeholder 18"/>
          <p:cNvSpPr>
            <a:spLocks noGrp="1"/>
          </p:cNvSpPr>
          <p:nvPr>
            <p:ph type="body" sz="quarter" idx="47" hasCustomPrompt="1"/>
          </p:nvPr>
        </p:nvSpPr>
        <p:spPr>
          <a:xfrm>
            <a:off x="1590943" y="532410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7" name="Picture Placeholder 36"/>
          <p:cNvSpPr>
            <a:spLocks noGrp="1"/>
          </p:cNvSpPr>
          <p:nvPr>
            <p:ph type="pic" sz="quarter" idx="48" hasCustomPrompt="1"/>
          </p:nvPr>
        </p:nvSpPr>
        <p:spPr>
          <a:xfrm>
            <a:off x="601285" y="4683694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406473" y="493538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50" hasCustomPrompt="1"/>
          </p:nvPr>
        </p:nvSpPr>
        <p:spPr>
          <a:xfrm>
            <a:off x="5406473" y="4683694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5406473" y="5128727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5406473" y="532410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72" name="Picture Placeholder 36"/>
          <p:cNvSpPr>
            <a:spLocks noGrp="1"/>
          </p:cNvSpPr>
          <p:nvPr>
            <p:ph type="pic" sz="quarter" idx="53" hasCustomPrompt="1"/>
          </p:nvPr>
        </p:nvSpPr>
        <p:spPr>
          <a:xfrm>
            <a:off x="4416815" y="4683694"/>
            <a:ext cx="834225" cy="835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7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934444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11219" y="161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11219" y="1362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911219" y="1807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5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11219" y="2002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54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577432" y="1362341"/>
            <a:ext cx="1191666" cy="119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1911219" y="317736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911219" y="2925670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8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1911219" y="337070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8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1911219" y="356608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84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577432" y="2925670"/>
            <a:ext cx="1191666" cy="119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8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1911219" y="474069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11219" y="4489000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8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911219" y="493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88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911219" y="512941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89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577432" y="4489000"/>
            <a:ext cx="1191666" cy="119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90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030933" y="161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030933" y="1362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92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6030933" y="1807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93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030933" y="2002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94" name="Picture Placeholder 36"/>
          <p:cNvSpPr>
            <a:spLocks noGrp="1"/>
          </p:cNvSpPr>
          <p:nvPr>
            <p:ph type="pic" sz="quarter" idx="33" hasCustomPrompt="1"/>
          </p:nvPr>
        </p:nvSpPr>
        <p:spPr>
          <a:xfrm>
            <a:off x="4697146" y="1362341"/>
            <a:ext cx="1191666" cy="119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95" name="Text Placeholder 18"/>
          <p:cNvSpPr>
            <a:spLocks noGrp="1"/>
          </p:cNvSpPr>
          <p:nvPr>
            <p:ph type="body" sz="quarter" idx="34" hasCustomPrompt="1"/>
          </p:nvPr>
        </p:nvSpPr>
        <p:spPr>
          <a:xfrm>
            <a:off x="6030933" y="317736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96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6030933" y="2925670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97" name="Text Placeholder 18"/>
          <p:cNvSpPr>
            <a:spLocks noGrp="1"/>
          </p:cNvSpPr>
          <p:nvPr>
            <p:ph type="body" sz="quarter" idx="36" hasCustomPrompt="1"/>
          </p:nvPr>
        </p:nvSpPr>
        <p:spPr>
          <a:xfrm>
            <a:off x="6030933" y="337070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98" name="Text Placeholder 18"/>
          <p:cNvSpPr>
            <a:spLocks noGrp="1"/>
          </p:cNvSpPr>
          <p:nvPr>
            <p:ph type="body" sz="quarter" idx="37" hasCustomPrompt="1"/>
          </p:nvPr>
        </p:nvSpPr>
        <p:spPr>
          <a:xfrm>
            <a:off x="6030933" y="356608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99" name="Picture Placeholder 36"/>
          <p:cNvSpPr>
            <a:spLocks noGrp="1"/>
          </p:cNvSpPr>
          <p:nvPr>
            <p:ph type="pic" sz="quarter" idx="38" hasCustomPrompt="1"/>
          </p:nvPr>
        </p:nvSpPr>
        <p:spPr>
          <a:xfrm>
            <a:off x="4697146" y="2925670"/>
            <a:ext cx="1191666" cy="119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100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6030933" y="474069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01" name="Text Placeholder 20"/>
          <p:cNvSpPr>
            <a:spLocks noGrp="1"/>
          </p:cNvSpPr>
          <p:nvPr>
            <p:ph type="body" sz="quarter" idx="40" hasCustomPrompt="1"/>
          </p:nvPr>
        </p:nvSpPr>
        <p:spPr>
          <a:xfrm>
            <a:off x="6030933" y="4489000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02" name="Text Placeholder 18"/>
          <p:cNvSpPr>
            <a:spLocks noGrp="1"/>
          </p:cNvSpPr>
          <p:nvPr>
            <p:ph type="body" sz="quarter" idx="41" hasCustomPrompt="1"/>
          </p:nvPr>
        </p:nvSpPr>
        <p:spPr>
          <a:xfrm>
            <a:off x="6030933" y="493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103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6030933" y="512941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04" name="Picture Placeholder 36"/>
          <p:cNvSpPr>
            <a:spLocks noGrp="1"/>
          </p:cNvSpPr>
          <p:nvPr>
            <p:ph type="pic" sz="quarter" idx="43" hasCustomPrompt="1"/>
          </p:nvPr>
        </p:nvSpPr>
        <p:spPr>
          <a:xfrm>
            <a:off x="4697146" y="4489000"/>
            <a:ext cx="1191666" cy="1194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653221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58498" y="193208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58498" y="168039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958498" y="212542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58498" y="232080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4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585383" y="1680394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078211" y="193208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078211" y="1680393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078211" y="2125426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078211" y="2320805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4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4705096" y="1680394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1958498" y="3928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58498" y="3676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958498" y="4121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27" hasCustomPrompt="1"/>
          </p:nvPr>
        </p:nvSpPr>
        <p:spPr>
          <a:xfrm>
            <a:off x="1958498" y="4316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69" name="Picture Placeholder 36"/>
          <p:cNvSpPr>
            <a:spLocks noGrp="1"/>
          </p:cNvSpPr>
          <p:nvPr>
            <p:ph type="pic" sz="quarter" idx="28" hasCustomPrompt="1"/>
          </p:nvPr>
        </p:nvSpPr>
        <p:spPr>
          <a:xfrm>
            <a:off x="585383" y="3676342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29" hasCustomPrompt="1"/>
          </p:nvPr>
        </p:nvSpPr>
        <p:spPr>
          <a:xfrm>
            <a:off x="6078211" y="3928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7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078211" y="3676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6078211" y="4121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73" name="Text Placeholder 18"/>
          <p:cNvSpPr>
            <a:spLocks noGrp="1"/>
          </p:cNvSpPr>
          <p:nvPr>
            <p:ph type="body" sz="quarter" idx="32" hasCustomPrompt="1"/>
          </p:nvPr>
        </p:nvSpPr>
        <p:spPr>
          <a:xfrm>
            <a:off x="6078211" y="4316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74" name="Picture Placeholder 36"/>
          <p:cNvSpPr>
            <a:spLocks noGrp="1"/>
          </p:cNvSpPr>
          <p:nvPr>
            <p:ph type="pic" sz="quarter" idx="33" hasCustomPrompt="1"/>
          </p:nvPr>
        </p:nvSpPr>
        <p:spPr>
          <a:xfrm>
            <a:off x="4705096" y="3676342"/>
            <a:ext cx="1270168" cy="1272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749481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892562" y="161403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92562" y="1362341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92562" y="1807374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892562" y="2002753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5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585382" y="1362342"/>
            <a:ext cx="2191247" cy="219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2892562" y="4140921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892562" y="3889229"/>
            <a:ext cx="2538777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892562" y="4334262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2892562" y="4529641"/>
            <a:ext cx="2538777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35" name="Picture Placeholder 36"/>
          <p:cNvSpPr>
            <a:spLocks noGrp="1"/>
          </p:cNvSpPr>
          <p:nvPr>
            <p:ph type="pic" sz="quarter" idx="23" hasCustomPrompt="1"/>
          </p:nvPr>
        </p:nvSpPr>
        <p:spPr>
          <a:xfrm>
            <a:off x="585382" y="3889230"/>
            <a:ext cx="2191247" cy="2195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1541627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59246" y="1808502"/>
            <a:ext cx="3669487" cy="314771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59246" y="1362341"/>
            <a:ext cx="3669487" cy="348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259246" y="2251580"/>
            <a:ext cx="3669487" cy="285143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Phone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259246" y="2665030"/>
            <a:ext cx="3669487" cy="314144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7" name="Picture Placeholder 36"/>
          <p:cNvSpPr>
            <a:spLocks noGrp="1"/>
          </p:cNvSpPr>
          <p:nvPr>
            <p:ph type="pic" sz="quarter" idx="18" hasCustomPrompt="1"/>
          </p:nvPr>
        </p:nvSpPr>
        <p:spPr>
          <a:xfrm>
            <a:off x="585382" y="1362342"/>
            <a:ext cx="3497643" cy="3504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Edit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749326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 up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64863" y="3147866"/>
            <a:ext cx="2134338" cy="189883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764863" y="2798604"/>
            <a:ext cx="2134338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64863" y="3440815"/>
            <a:ext cx="2134338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64862" y="3739260"/>
            <a:ext cx="2134339" cy="239001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377570" y="3147866"/>
            <a:ext cx="2134338" cy="189883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377570" y="2798604"/>
            <a:ext cx="2134338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377570" y="3440815"/>
            <a:ext cx="2134338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3377569" y="3739260"/>
            <a:ext cx="2134339" cy="239001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064208" y="3147866"/>
            <a:ext cx="2134338" cy="189883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064208" y="2798604"/>
            <a:ext cx="2134338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064208" y="3440815"/>
            <a:ext cx="2134338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5" hasCustomPrompt="1"/>
          </p:nvPr>
        </p:nvSpPr>
        <p:spPr>
          <a:xfrm>
            <a:off x="6064207" y="3739260"/>
            <a:ext cx="2134339" cy="239001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1077975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 up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64398" y="3305181"/>
            <a:ext cx="2134338" cy="189883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64398" y="2955919"/>
            <a:ext cx="2134338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964398" y="3598130"/>
            <a:ext cx="2134338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64397" y="3896575"/>
            <a:ext cx="2134339" cy="239001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4577105" y="3305181"/>
            <a:ext cx="2134338" cy="189883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577105" y="2955919"/>
            <a:ext cx="2134338" cy="246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Name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577105" y="3598130"/>
            <a:ext cx="2134338" cy="19537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Phone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77104" y="3896575"/>
            <a:ext cx="2134339" cy="239001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Email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</p:spTree>
    <p:extLst>
      <p:ext uri="{BB962C8B-B14F-4D97-AF65-F5344CB8AC3E}">
        <p14:creationId xmlns:p14="http://schemas.microsoft.com/office/powerpoint/2010/main" val="1370451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DB7A60-3075-F84A-8BD5-C86FBCED5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520" y="1861961"/>
            <a:ext cx="2388152" cy="7062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278389-0AEC-4D45-B2D3-305A6E66FF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4808" y="1856879"/>
            <a:ext cx="2307492" cy="73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B8505-9724-BF48-B409-2C17BA9024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4003" y="1190202"/>
            <a:ext cx="1538080" cy="601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63193-04C5-7B46-B2FF-70E47C7F5B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8779" y="1856879"/>
            <a:ext cx="2205230" cy="711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1B797-03DB-2849-A625-E4E2B32064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5302" y="3721077"/>
            <a:ext cx="2240798" cy="701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DCEAB4-62CA-D444-AA99-CD74F39754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51903" y="2938704"/>
            <a:ext cx="1422281" cy="507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A1A483-29D4-E54B-8354-B31F536FCF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0771" y="3721077"/>
            <a:ext cx="2164550" cy="7351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EC2F89-9B1D-3B4E-84DC-FB92162466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8554" y="3689068"/>
            <a:ext cx="2578061" cy="7606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BCE980-0A56-1F43-8934-4E9E4002DB9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79464" y="4731134"/>
            <a:ext cx="3967159" cy="6049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1F4784-3031-DB4C-94D0-F6443072596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222992" y="5505431"/>
            <a:ext cx="2242721" cy="6639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608DD4-5B4F-B74B-A2B4-B42001A212A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82722" y="5505431"/>
            <a:ext cx="2080205" cy="6361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918A2D-8EC8-0146-A778-E5FC2F5856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85461" y="3767022"/>
            <a:ext cx="2297282" cy="6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Map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Map icons</a:t>
            </a:r>
          </a:p>
        </p:txBody>
      </p:sp>
      <p:sp>
        <p:nvSpPr>
          <p:cNvPr id="186" name="Text Placeholder 20">
            <a:extLst>
              <a:ext uri="{FF2B5EF4-FFF2-40B4-BE49-F238E27FC236}">
                <a16:creationId xmlns:a16="http://schemas.microsoft.com/office/drawing/2014/main" id="{FD054202-0EF4-DC45-9F63-C031020F20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306820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Transportation Routes &amp; Icons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3724FFB-3DE8-6A4D-9FF7-1A50DEDEF9E9}"/>
              </a:ext>
            </a:extLst>
          </p:cNvPr>
          <p:cNvGrpSpPr/>
          <p:nvPr userDrawn="1"/>
        </p:nvGrpSpPr>
        <p:grpSpPr>
          <a:xfrm>
            <a:off x="537897" y="4820319"/>
            <a:ext cx="3165911" cy="1445956"/>
            <a:chOff x="537897" y="4713225"/>
            <a:chExt cx="3165911" cy="1445956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C785FCA-0223-4D44-B18C-3081E353A24E}"/>
                </a:ext>
              </a:extLst>
            </p:cNvPr>
            <p:cNvGrpSpPr/>
            <p:nvPr userDrawn="1"/>
          </p:nvGrpSpPr>
          <p:grpSpPr>
            <a:xfrm>
              <a:off x="537897" y="4721917"/>
              <a:ext cx="948926" cy="1342888"/>
              <a:chOff x="537897" y="4728447"/>
              <a:chExt cx="948926" cy="1342888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6EB007A5-5903-AF48-9BE1-F9DC9F5909B2}"/>
                  </a:ext>
                </a:extLst>
              </p:cNvPr>
              <p:cNvGrpSpPr/>
              <p:nvPr userDrawn="1"/>
            </p:nvGrpSpPr>
            <p:grpSpPr>
              <a:xfrm>
                <a:off x="537897" y="4728447"/>
                <a:ext cx="948925" cy="196065"/>
                <a:chOff x="481617" y="4728447"/>
                <a:chExt cx="948925" cy="196065"/>
              </a:xfrm>
            </p:grpSpPr>
            <p:pic>
              <p:nvPicPr>
                <p:cNvPr id="231" name="Picture Placeholder 10">
                  <a:extLst>
                    <a:ext uri="{FF2B5EF4-FFF2-40B4-BE49-F238E27FC236}">
                      <a16:creationId xmlns:a16="http://schemas.microsoft.com/office/drawing/2014/main" id="{53F70E23-191B-DC43-ACF7-33B35EC3900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1617" y="4728447"/>
                  <a:ext cx="414485" cy="19505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68" name="Picture Placeholder 10">
                  <a:extLst>
                    <a:ext uri="{FF2B5EF4-FFF2-40B4-BE49-F238E27FC236}">
                      <a16:creationId xmlns:a16="http://schemas.microsoft.com/office/drawing/2014/main" id="{A670DFE7-6E61-FE41-8FC7-4BACEE9908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6059" y="4729461"/>
                  <a:ext cx="414483" cy="19505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8B9CE465-9203-7747-954E-2CA833A877C2}"/>
                  </a:ext>
                </a:extLst>
              </p:cNvPr>
              <p:cNvGrpSpPr/>
              <p:nvPr userDrawn="1"/>
            </p:nvGrpSpPr>
            <p:grpSpPr>
              <a:xfrm>
                <a:off x="537898" y="5036574"/>
                <a:ext cx="948924" cy="196065"/>
                <a:chOff x="481618" y="4728447"/>
                <a:chExt cx="948924" cy="196065"/>
              </a:xfrm>
            </p:grpSpPr>
            <p:pic>
              <p:nvPicPr>
                <p:cNvPr id="271" name="Picture Placeholder 10">
                  <a:extLst>
                    <a:ext uri="{FF2B5EF4-FFF2-40B4-BE49-F238E27FC236}">
                      <a16:creationId xmlns:a16="http://schemas.microsoft.com/office/drawing/2014/main" id="{7AC69E57-31F8-A440-9EA5-CB6F54A589B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618" y="4728447"/>
                  <a:ext cx="414483" cy="19505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2" name="Picture Placeholder 10">
                  <a:extLst>
                    <a:ext uri="{FF2B5EF4-FFF2-40B4-BE49-F238E27FC236}">
                      <a16:creationId xmlns:a16="http://schemas.microsoft.com/office/drawing/2014/main" id="{CAAB0626-BD46-8E45-9012-D8B2EF2468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6059" y="4729461"/>
                  <a:ext cx="414483" cy="19505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A0199657-3DEA-7342-AD27-950E0320259A}"/>
                  </a:ext>
                </a:extLst>
              </p:cNvPr>
              <p:cNvGrpSpPr/>
              <p:nvPr userDrawn="1"/>
            </p:nvGrpSpPr>
            <p:grpSpPr>
              <a:xfrm>
                <a:off x="537897" y="5350796"/>
                <a:ext cx="948926" cy="183875"/>
                <a:chOff x="481617" y="4734542"/>
                <a:chExt cx="948926" cy="183875"/>
              </a:xfrm>
            </p:grpSpPr>
            <p:pic>
              <p:nvPicPr>
                <p:cNvPr id="274" name="Picture Placeholder 10">
                  <a:extLst>
                    <a:ext uri="{FF2B5EF4-FFF2-40B4-BE49-F238E27FC236}">
                      <a16:creationId xmlns:a16="http://schemas.microsoft.com/office/drawing/2014/main" id="{FA4F9528-68A1-E04C-8D70-FEBCD20BF3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1617" y="4734542"/>
                  <a:ext cx="414485" cy="18286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5" name="Picture Placeholder 10">
                  <a:extLst>
                    <a:ext uri="{FF2B5EF4-FFF2-40B4-BE49-F238E27FC236}">
                      <a16:creationId xmlns:a16="http://schemas.microsoft.com/office/drawing/2014/main" id="{BFA44653-F3D6-574F-8224-E8D2656B37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6058" y="4735556"/>
                  <a:ext cx="414485" cy="18286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FBC96464-96ED-4643-ABDE-4842D90D3489}"/>
                  </a:ext>
                </a:extLst>
              </p:cNvPr>
              <p:cNvGrpSpPr/>
              <p:nvPr userDrawn="1"/>
            </p:nvGrpSpPr>
            <p:grpSpPr>
              <a:xfrm>
                <a:off x="537897" y="5677209"/>
                <a:ext cx="948926" cy="147302"/>
                <a:chOff x="481617" y="4752828"/>
                <a:chExt cx="948926" cy="147302"/>
              </a:xfrm>
            </p:grpSpPr>
            <p:pic>
              <p:nvPicPr>
                <p:cNvPr id="277" name="Picture Placeholder 10">
                  <a:extLst>
                    <a:ext uri="{FF2B5EF4-FFF2-40B4-BE49-F238E27FC236}">
                      <a16:creationId xmlns:a16="http://schemas.microsoft.com/office/drawing/2014/main" id="{F0B73528-0BD0-4749-9D14-5F5B34BE6B6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1617" y="4752828"/>
                  <a:ext cx="414485" cy="146288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8" name="Picture Placeholder 10">
                  <a:extLst>
                    <a:ext uri="{FF2B5EF4-FFF2-40B4-BE49-F238E27FC236}">
                      <a16:creationId xmlns:a16="http://schemas.microsoft.com/office/drawing/2014/main" id="{D66C06C6-9510-A340-A90D-C01B1093FC5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6058" y="4753842"/>
                  <a:ext cx="414485" cy="14628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E531E1AE-694F-5248-81CF-29CD48449103}"/>
                  </a:ext>
                </a:extLst>
              </p:cNvPr>
              <p:cNvGrpSpPr/>
              <p:nvPr userDrawn="1"/>
            </p:nvGrpSpPr>
            <p:grpSpPr>
              <a:xfrm>
                <a:off x="537897" y="6046637"/>
                <a:ext cx="948926" cy="24698"/>
                <a:chOff x="481617" y="4814130"/>
                <a:chExt cx="948926" cy="24698"/>
              </a:xfrm>
            </p:grpSpPr>
            <p:pic>
              <p:nvPicPr>
                <p:cNvPr id="280" name="Picture Placeholder 10">
                  <a:extLst>
                    <a:ext uri="{FF2B5EF4-FFF2-40B4-BE49-F238E27FC236}">
                      <a16:creationId xmlns:a16="http://schemas.microsoft.com/office/drawing/2014/main" id="{2BDFB8AB-BD4B-DC41-A40F-44C8A0A194A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617" y="4814130"/>
                  <a:ext cx="414485" cy="2368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81" name="Picture Placeholder 10">
                  <a:extLst>
                    <a:ext uri="{FF2B5EF4-FFF2-40B4-BE49-F238E27FC236}">
                      <a16:creationId xmlns:a16="http://schemas.microsoft.com/office/drawing/2014/main" id="{C6940C18-31BA-BA4A-9BD4-06A72FACEE8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6058" y="4815144"/>
                  <a:ext cx="414485" cy="2368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FB4D7DB-60B0-2343-955F-2FA757484A78}"/>
                </a:ext>
              </a:extLst>
            </p:cNvPr>
            <p:cNvGrpSpPr/>
            <p:nvPr userDrawn="1"/>
          </p:nvGrpSpPr>
          <p:grpSpPr>
            <a:xfrm>
              <a:off x="1485068" y="4713225"/>
              <a:ext cx="2218740" cy="1445956"/>
              <a:chOff x="1589261" y="4701947"/>
              <a:chExt cx="1317896" cy="1445956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0EE3EA8-C845-0B4A-B65C-A34AA5AAD4C7}"/>
                  </a:ext>
                </a:extLst>
              </p:cNvPr>
              <p:cNvSpPr/>
              <p:nvPr userDrawn="1"/>
            </p:nvSpPr>
            <p:spPr>
              <a:xfrm>
                <a:off x="1589261" y="4701947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Interstate Single/Double Digit</a:t>
                </a: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4354C1E-AE3C-4242-AA46-380A830E64AD}"/>
                  </a:ext>
                </a:extLst>
              </p:cNvPr>
              <p:cNvSpPr/>
              <p:nvPr userDrawn="1"/>
            </p:nvSpPr>
            <p:spPr>
              <a:xfrm>
                <a:off x="1589261" y="5005728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Interstate Triple Digit</a:t>
                </a: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D1AFA884-3C00-C24C-A5F4-EBCFB6265797}"/>
                  </a:ext>
                </a:extLst>
              </p:cNvPr>
              <p:cNvSpPr/>
              <p:nvPr userDrawn="1"/>
            </p:nvSpPr>
            <p:spPr>
              <a:xfrm>
                <a:off x="1589261" y="5309509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Highway</a:t>
                </a: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C639DF1F-F4BA-2A4F-8B80-A821790629A4}"/>
                  </a:ext>
                </a:extLst>
              </p:cNvPr>
              <p:cNvSpPr/>
              <p:nvPr userDrawn="1"/>
            </p:nvSpPr>
            <p:spPr>
              <a:xfrm>
                <a:off x="1589261" y="5613290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Route</a:t>
                </a: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59EBA501-CEA4-1A4F-B1B2-882B8D63EDA4}"/>
                  </a:ext>
                </a:extLst>
              </p:cNvPr>
              <p:cNvSpPr/>
              <p:nvPr userDrawn="1"/>
            </p:nvSpPr>
            <p:spPr>
              <a:xfrm>
                <a:off x="1589261" y="591707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Railway</a:t>
                </a:r>
              </a:p>
            </p:txBody>
          </p:sp>
        </p:grpSp>
      </p:grpSp>
      <p:sp>
        <p:nvSpPr>
          <p:cNvPr id="243" name="Text Placeholder 20">
            <a:extLst>
              <a:ext uri="{FF2B5EF4-FFF2-40B4-BE49-F238E27FC236}">
                <a16:creationId xmlns:a16="http://schemas.microsoft.com/office/drawing/2014/main" id="{B68F2E4F-282B-9E40-BEA7-84C58757B4F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99632" y="4306820"/>
            <a:ext cx="3180475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Infrastructure Icons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FBCD19E8-A42A-0840-BB1F-E263C0F9249C}"/>
              </a:ext>
            </a:extLst>
          </p:cNvPr>
          <p:cNvGrpSpPr/>
          <p:nvPr userDrawn="1"/>
        </p:nvGrpSpPr>
        <p:grpSpPr>
          <a:xfrm>
            <a:off x="6289280" y="4820319"/>
            <a:ext cx="3167666" cy="1445956"/>
            <a:chOff x="6289280" y="4713225"/>
            <a:chExt cx="3167666" cy="1445956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6F78ADFA-1BA0-964C-8B8B-8341B82C8562}"/>
                </a:ext>
              </a:extLst>
            </p:cNvPr>
            <p:cNvGrpSpPr/>
            <p:nvPr userDrawn="1"/>
          </p:nvGrpSpPr>
          <p:grpSpPr>
            <a:xfrm>
              <a:off x="7238206" y="4713225"/>
              <a:ext cx="2218740" cy="1445956"/>
              <a:chOff x="1589261" y="4701947"/>
              <a:chExt cx="1317896" cy="1445956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08D56B1E-642C-424E-B931-CA429D9DFE74}"/>
                  </a:ext>
                </a:extLst>
              </p:cNvPr>
              <p:cNvSpPr/>
              <p:nvPr userDrawn="1"/>
            </p:nvSpPr>
            <p:spPr>
              <a:xfrm>
                <a:off x="1589261" y="4701947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Sewer Line</a:t>
                </a: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49F6499B-4B28-E14B-9382-1E5B2027B941}"/>
                  </a:ext>
                </a:extLst>
              </p:cNvPr>
              <p:cNvSpPr/>
              <p:nvPr userDrawn="1"/>
            </p:nvSpPr>
            <p:spPr>
              <a:xfrm>
                <a:off x="1589261" y="5005728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Gas Line</a:t>
                </a: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F9D4F9BF-5068-504B-8EFA-28D4AB8C7B08}"/>
                  </a:ext>
                </a:extLst>
              </p:cNvPr>
              <p:cNvSpPr/>
              <p:nvPr userDrawn="1"/>
            </p:nvSpPr>
            <p:spPr>
              <a:xfrm>
                <a:off x="1589261" y="5309509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Water Line</a:t>
                </a: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8B6EC83-4309-364C-A8E7-1A917B909D79}"/>
                  </a:ext>
                </a:extLst>
              </p:cNvPr>
              <p:cNvSpPr/>
              <p:nvPr userDrawn="1"/>
            </p:nvSpPr>
            <p:spPr>
              <a:xfrm>
                <a:off x="1589261" y="5613290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Communications Line</a:t>
                </a: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5D1B2DDF-B645-4E42-A56F-C38BA96ECA6B}"/>
                  </a:ext>
                </a:extLst>
              </p:cNvPr>
              <p:cNvSpPr/>
              <p:nvPr userDrawn="1"/>
            </p:nvSpPr>
            <p:spPr>
              <a:xfrm>
                <a:off x="1589261" y="591707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Power Line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888D0EC1-E67A-B042-8D76-E3C0B12F9E8F}"/>
                </a:ext>
              </a:extLst>
            </p:cNvPr>
            <p:cNvGrpSpPr/>
            <p:nvPr userDrawn="1"/>
          </p:nvGrpSpPr>
          <p:grpSpPr>
            <a:xfrm>
              <a:off x="6289280" y="4734107"/>
              <a:ext cx="948926" cy="1404191"/>
              <a:chOff x="537897" y="4740637"/>
              <a:chExt cx="948926" cy="1404191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93FADB4E-9021-3B41-B3EE-565F06E811BA}"/>
                  </a:ext>
                </a:extLst>
              </p:cNvPr>
              <p:cNvGrpSpPr/>
              <p:nvPr userDrawn="1"/>
            </p:nvGrpSpPr>
            <p:grpSpPr>
              <a:xfrm>
                <a:off x="537897" y="4740637"/>
                <a:ext cx="948926" cy="171684"/>
                <a:chOff x="481617" y="4740637"/>
                <a:chExt cx="948926" cy="171684"/>
              </a:xfrm>
            </p:grpSpPr>
            <p:pic>
              <p:nvPicPr>
                <p:cNvPr id="313" name="Picture Placeholder 10">
                  <a:extLst>
                    <a:ext uri="{FF2B5EF4-FFF2-40B4-BE49-F238E27FC236}">
                      <a16:creationId xmlns:a16="http://schemas.microsoft.com/office/drawing/2014/main" id="{D0645000-4C66-9647-96F6-B6975EC4B89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1617" y="4740637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4" name="Picture Placeholder 10">
                  <a:extLst>
                    <a:ext uri="{FF2B5EF4-FFF2-40B4-BE49-F238E27FC236}">
                      <a16:creationId xmlns:a16="http://schemas.microsoft.com/office/drawing/2014/main" id="{06A13FDF-6C9A-E04A-AA35-E686E8FDD3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E1619F2C-244F-DF45-8398-756EB2886EBB}"/>
                  </a:ext>
                </a:extLst>
              </p:cNvPr>
              <p:cNvGrpSpPr/>
              <p:nvPr userDrawn="1"/>
            </p:nvGrpSpPr>
            <p:grpSpPr>
              <a:xfrm>
                <a:off x="537897" y="5049778"/>
                <a:ext cx="948926" cy="170670"/>
                <a:chOff x="481617" y="4741651"/>
                <a:chExt cx="948926" cy="170670"/>
              </a:xfrm>
            </p:grpSpPr>
            <p:pic>
              <p:nvPicPr>
                <p:cNvPr id="311" name="Picture Placeholder 10">
                  <a:extLst>
                    <a:ext uri="{FF2B5EF4-FFF2-40B4-BE49-F238E27FC236}">
                      <a16:creationId xmlns:a16="http://schemas.microsoft.com/office/drawing/2014/main" id="{5ABD6797-DEEE-E84B-B84E-FFE5F7B50EB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2" name="Picture Placeholder 10">
                  <a:extLst>
                    <a:ext uri="{FF2B5EF4-FFF2-40B4-BE49-F238E27FC236}">
                      <a16:creationId xmlns:a16="http://schemas.microsoft.com/office/drawing/2014/main" id="{71528691-4DD7-5246-AAB3-E094F2687F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8C6B318F-A323-9C42-9003-28A02F7D32AB}"/>
                  </a:ext>
                </a:extLst>
              </p:cNvPr>
              <p:cNvGrpSpPr/>
              <p:nvPr userDrawn="1"/>
            </p:nvGrpSpPr>
            <p:grpSpPr>
              <a:xfrm>
                <a:off x="537897" y="5357905"/>
                <a:ext cx="948926" cy="170670"/>
                <a:chOff x="481617" y="4741651"/>
                <a:chExt cx="948926" cy="170670"/>
              </a:xfrm>
            </p:grpSpPr>
            <p:pic>
              <p:nvPicPr>
                <p:cNvPr id="309" name="Picture Placeholder 10">
                  <a:extLst>
                    <a:ext uri="{FF2B5EF4-FFF2-40B4-BE49-F238E27FC236}">
                      <a16:creationId xmlns:a16="http://schemas.microsoft.com/office/drawing/2014/main" id="{2644030B-7E21-844B-A238-CA25381097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0" name="Picture Placeholder 10">
                  <a:extLst>
                    <a:ext uri="{FF2B5EF4-FFF2-40B4-BE49-F238E27FC236}">
                      <a16:creationId xmlns:a16="http://schemas.microsoft.com/office/drawing/2014/main" id="{A4A999F4-DCB6-644E-80BE-A8B024192A3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69C6B87F-2DDB-C544-A29E-72A9B2D6DA49}"/>
                  </a:ext>
                </a:extLst>
              </p:cNvPr>
              <p:cNvGrpSpPr/>
              <p:nvPr userDrawn="1"/>
            </p:nvGrpSpPr>
            <p:grpSpPr>
              <a:xfrm>
                <a:off x="537897" y="5666032"/>
                <a:ext cx="948926" cy="170670"/>
                <a:chOff x="481617" y="4741651"/>
                <a:chExt cx="948926" cy="170670"/>
              </a:xfrm>
            </p:grpSpPr>
            <p:pic>
              <p:nvPicPr>
                <p:cNvPr id="307" name="Picture Placeholder 10">
                  <a:extLst>
                    <a:ext uri="{FF2B5EF4-FFF2-40B4-BE49-F238E27FC236}">
                      <a16:creationId xmlns:a16="http://schemas.microsoft.com/office/drawing/2014/main" id="{7E94987E-4776-8E48-8C02-FD339DDF58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08" name="Picture Placeholder 10">
                  <a:extLst>
                    <a:ext uri="{FF2B5EF4-FFF2-40B4-BE49-F238E27FC236}">
                      <a16:creationId xmlns:a16="http://schemas.microsoft.com/office/drawing/2014/main" id="{344A7B27-4752-C74E-8E3B-49E9C4E524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77368174-EF57-2941-9E3E-64594910D762}"/>
                  </a:ext>
                </a:extLst>
              </p:cNvPr>
              <p:cNvGrpSpPr/>
              <p:nvPr userDrawn="1"/>
            </p:nvGrpSpPr>
            <p:grpSpPr>
              <a:xfrm>
                <a:off x="537897" y="5974158"/>
                <a:ext cx="948926" cy="170670"/>
                <a:chOff x="481617" y="4741651"/>
                <a:chExt cx="948926" cy="170670"/>
              </a:xfrm>
            </p:grpSpPr>
            <p:pic>
              <p:nvPicPr>
                <p:cNvPr id="305" name="Picture Placeholder 10">
                  <a:extLst>
                    <a:ext uri="{FF2B5EF4-FFF2-40B4-BE49-F238E27FC236}">
                      <a16:creationId xmlns:a16="http://schemas.microsoft.com/office/drawing/2014/main" id="{0D1F527C-AF74-124E-BE45-7ABDA37B427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06" name="Picture Placeholder 10">
                  <a:extLst>
                    <a:ext uri="{FF2B5EF4-FFF2-40B4-BE49-F238E27FC236}">
                      <a16:creationId xmlns:a16="http://schemas.microsoft.com/office/drawing/2014/main" id="{B67F5A65-A456-0F4C-A2C9-8334B9C4E58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97FD730-5EC1-6046-9D83-C3E8ED40E646}"/>
              </a:ext>
            </a:extLst>
          </p:cNvPr>
          <p:cNvGrpSpPr/>
          <p:nvPr userDrawn="1"/>
        </p:nvGrpSpPr>
        <p:grpSpPr>
          <a:xfrm>
            <a:off x="531698" y="2088801"/>
            <a:ext cx="2928800" cy="1749736"/>
            <a:chOff x="798374" y="1729047"/>
            <a:chExt cx="2928800" cy="1749736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EBC528D-1B04-C748-8435-A6C874831AD9}"/>
                </a:ext>
              </a:extLst>
            </p:cNvPr>
            <p:cNvGrpSpPr/>
            <p:nvPr userDrawn="1"/>
          </p:nvGrpSpPr>
          <p:grpSpPr>
            <a:xfrm>
              <a:off x="1508434" y="1729047"/>
              <a:ext cx="2218740" cy="1749736"/>
              <a:chOff x="1589261" y="4701947"/>
              <a:chExt cx="1317896" cy="1749736"/>
            </a:xfrm>
          </p:grpSpPr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259D36A8-096D-494F-83EC-037F5391E998}"/>
                  </a:ext>
                </a:extLst>
              </p:cNvPr>
              <p:cNvSpPr/>
              <p:nvPr userDrawn="1"/>
            </p:nvSpPr>
            <p:spPr>
              <a:xfrm>
                <a:off x="1589261" y="4701947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Commercial Airport</a:t>
                </a: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51587F3-CD84-D240-AD74-3C1EAB1748BE}"/>
                  </a:ext>
                </a:extLst>
              </p:cNvPr>
              <p:cNvSpPr/>
              <p:nvPr userDrawn="1"/>
            </p:nvSpPr>
            <p:spPr>
              <a:xfrm>
                <a:off x="1589261" y="5005728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General Airport</a:t>
                </a: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A79EBE9-2A7B-B640-AFCA-871E8E55B4AB}"/>
                  </a:ext>
                </a:extLst>
              </p:cNvPr>
              <p:cNvSpPr/>
              <p:nvPr userDrawn="1"/>
            </p:nvSpPr>
            <p:spPr>
              <a:xfrm>
                <a:off x="1589261" y="5309509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Community College</a:t>
                </a: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0956DAB1-C127-9744-9F47-85062E1A21DE}"/>
                  </a:ext>
                </a:extLst>
              </p:cNvPr>
              <p:cNvSpPr/>
              <p:nvPr userDrawn="1"/>
            </p:nvSpPr>
            <p:spPr>
              <a:xfrm>
                <a:off x="1589261" y="5613290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University</a:t>
                </a: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0ACD1D53-57DE-584E-A1BD-71E6DE1575E8}"/>
                  </a:ext>
                </a:extLst>
              </p:cNvPr>
              <p:cNvSpPr/>
              <p:nvPr userDrawn="1"/>
            </p:nvSpPr>
            <p:spPr>
              <a:xfrm>
                <a:off x="1589261" y="591707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Consortium</a:t>
                </a: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BB525A99-2538-544B-8C81-D1FF4D390341}"/>
                  </a:ext>
                </a:extLst>
              </p:cNvPr>
              <p:cNvSpPr/>
              <p:nvPr userDrawn="1"/>
            </p:nvSpPr>
            <p:spPr>
              <a:xfrm>
                <a:off x="1589261" y="622085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Hospital</a:t>
                </a: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2BBB913E-AADD-734F-A9DE-802565838590}"/>
                </a:ext>
              </a:extLst>
            </p:cNvPr>
            <p:cNvGrpSpPr/>
            <p:nvPr userDrawn="1"/>
          </p:nvGrpSpPr>
          <p:grpSpPr>
            <a:xfrm>
              <a:off x="798374" y="1744270"/>
              <a:ext cx="200387" cy="1719291"/>
              <a:chOff x="559451" y="4717170"/>
              <a:chExt cx="200387" cy="1719291"/>
            </a:xfrm>
          </p:grpSpPr>
          <p:pic>
            <p:nvPicPr>
              <p:cNvPr id="326" name="Picture Placeholder 10">
                <a:extLst>
                  <a:ext uri="{FF2B5EF4-FFF2-40B4-BE49-F238E27FC236}">
                    <a16:creationId xmlns:a16="http://schemas.microsoft.com/office/drawing/2014/main" id="{C7C93AC9-CF5D-5D4A-830F-63BC9A2BE0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559451" y="4717170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7" name="Picture Placeholder 10">
                <a:extLst>
                  <a:ext uri="{FF2B5EF4-FFF2-40B4-BE49-F238E27FC236}">
                    <a16:creationId xmlns:a16="http://schemas.microsoft.com/office/drawing/2014/main" id="{42058270-4147-A646-8043-DB0B5B54F1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559451" y="5020951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8" name="Picture Placeholder 10">
                <a:extLst>
                  <a:ext uri="{FF2B5EF4-FFF2-40B4-BE49-F238E27FC236}">
                    <a16:creationId xmlns:a16="http://schemas.microsoft.com/office/drawing/2014/main" id="{8BBD3BD2-76AF-9440-AAD3-2E4B851F02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559451" y="5324732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9" name="Picture Placeholder 10">
                <a:extLst>
                  <a:ext uri="{FF2B5EF4-FFF2-40B4-BE49-F238E27FC236}">
                    <a16:creationId xmlns:a16="http://schemas.microsoft.com/office/drawing/2014/main" id="{60FF011D-2F09-594E-9850-B33242E69D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/>
              <a:stretch>
                <a:fillRect/>
              </a:stretch>
            </p:blipFill>
            <p:spPr>
              <a:xfrm>
                <a:off x="559451" y="5628513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0" name="Picture Placeholder 10">
                <a:extLst>
                  <a:ext uri="{FF2B5EF4-FFF2-40B4-BE49-F238E27FC236}">
                    <a16:creationId xmlns:a16="http://schemas.microsoft.com/office/drawing/2014/main" id="{B89D4B5B-6BD4-D943-98F7-412EED4CAD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/>
              <a:stretch>
                <a:fillRect/>
              </a:stretch>
            </p:blipFill>
            <p:spPr>
              <a:xfrm>
                <a:off x="559451" y="593229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1" name="Picture Placeholder 10">
                <a:extLst>
                  <a:ext uri="{FF2B5EF4-FFF2-40B4-BE49-F238E27FC236}">
                    <a16:creationId xmlns:a16="http://schemas.microsoft.com/office/drawing/2014/main" id="{2DCCA9DB-55BC-1840-9070-6570AD5A59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/>
              <a:stretch>
                <a:fillRect/>
              </a:stretch>
            </p:blipFill>
            <p:spPr>
              <a:xfrm>
                <a:off x="559451" y="623607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FB8FD4AE-C9FB-1842-973A-31BA630B601E}"/>
                </a:ext>
              </a:extLst>
            </p:cNvPr>
            <p:cNvGrpSpPr/>
            <p:nvPr userDrawn="1"/>
          </p:nvGrpSpPr>
          <p:grpSpPr>
            <a:xfrm>
              <a:off x="1126382" y="1744270"/>
              <a:ext cx="200387" cy="1719291"/>
              <a:chOff x="914311" y="4717170"/>
              <a:chExt cx="200387" cy="1719291"/>
            </a:xfrm>
          </p:grpSpPr>
          <p:pic>
            <p:nvPicPr>
              <p:cNvPr id="320" name="Picture Placeholder 10">
                <a:extLst>
                  <a:ext uri="{FF2B5EF4-FFF2-40B4-BE49-F238E27FC236}">
                    <a16:creationId xmlns:a16="http://schemas.microsoft.com/office/drawing/2014/main" id="{D2C5519B-C5AC-D94A-9468-63526C4B7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/>
              <a:stretch>
                <a:fillRect/>
              </a:stretch>
            </p:blipFill>
            <p:spPr>
              <a:xfrm>
                <a:off x="914311" y="4717170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1" name="Picture Placeholder 10">
                <a:extLst>
                  <a:ext uri="{FF2B5EF4-FFF2-40B4-BE49-F238E27FC236}">
                    <a16:creationId xmlns:a16="http://schemas.microsoft.com/office/drawing/2014/main" id="{F304DA68-D442-0345-B363-24053C304A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/>
              <a:stretch>
                <a:fillRect/>
              </a:stretch>
            </p:blipFill>
            <p:spPr>
              <a:xfrm>
                <a:off x="914311" y="5020951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2" name="Picture Placeholder 10">
                <a:extLst>
                  <a:ext uri="{FF2B5EF4-FFF2-40B4-BE49-F238E27FC236}">
                    <a16:creationId xmlns:a16="http://schemas.microsoft.com/office/drawing/2014/main" id="{8EF9F7F4-0962-1D4A-8EF5-727251FF57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/>
              <a:stretch>
                <a:fillRect/>
              </a:stretch>
            </p:blipFill>
            <p:spPr>
              <a:xfrm>
                <a:off x="914311" y="5324732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3" name="Picture Placeholder 10">
                <a:extLst>
                  <a:ext uri="{FF2B5EF4-FFF2-40B4-BE49-F238E27FC236}">
                    <a16:creationId xmlns:a16="http://schemas.microsoft.com/office/drawing/2014/main" id="{885D89C6-9809-FD45-B08F-A27944C060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/>
              <a:stretch>
                <a:fillRect/>
              </a:stretch>
            </p:blipFill>
            <p:spPr>
              <a:xfrm>
                <a:off x="914311" y="5628513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4" name="Picture Placeholder 10">
                <a:extLst>
                  <a:ext uri="{FF2B5EF4-FFF2-40B4-BE49-F238E27FC236}">
                    <a16:creationId xmlns:a16="http://schemas.microsoft.com/office/drawing/2014/main" id="{D89BCADF-61F5-0D48-90EB-26F0E4FBB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/>
              <a:stretch>
                <a:fillRect/>
              </a:stretch>
            </p:blipFill>
            <p:spPr>
              <a:xfrm>
                <a:off x="914311" y="593229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5" name="Picture Placeholder 10">
                <a:extLst>
                  <a:ext uri="{FF2B5EF4-FFF2-40B4-BE49-F238E27FC236}">
                    <a16:creationId xmlns:a16="http://schemas.microsoft.com/office/drawing/2014/main" id="{29760AB0-B798-6A4D-AC8A-A768DBF6DF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/>
              <a:stretch>
                <a:fillRect/>
              </a:stretch>
            </p:blipFill>
            <p:spPr>
              <a:xfrm>
                <a:off x="914311" y="623607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4036471-9127-DC4D-894B-B9CE3D3429BD}"/>
              </a:ext>
            </a:extLst>
          </p:cNvPr>
          <p:cNvGrpSpPr/>
          <p:nvPr userDrawn="1"/>
        </p:nvGrpSpPr>
        <p:grpSpPr>
          <a:xfrm>
            <a:off x="3385615" y="2088801"/>
            <a:ext cx="2928800" cy="1749736"/>
            <a:chOff x="3361575" y="1701615"/>
            <a:chExt cx="2928800" cy="1749736"/>
          </a:xfrm>
        </p:grpSpPr>
        <p:pic>
          <p:nvPicPr>
            <p:cNvPr id="407" name="Picture Placeholder 10">
              <a:extLst>
                <a:ext uri="{FF2B5EF4-FFF2-40B4-BE49-F238E27FC236}">
                  <a16:creationId xmlns:a16="http://schemas.microsoft.com/office/drawing/2014/main" id="{6E26E336-804D-2042-AC3C-1BEFC8543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3422574" y="3302123"/>
              <a:ext cx="85344" cy="8534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4B0FEF1-3B94-BA44-8498-C64DCDD8DCB8}"/>
                </a:ext>
              </a:extLst>
            </p:cNvPr>
            <p:cNvGrpSpPr/>
            <p:nvPr userDrawn="1"/>
          </p:nvGrpSpPr>
          <p:grpSpPr>
            <a:xfrm>
              <a:off x="3361575" y="1701615"/>
              <a:ext cx="2928800" cy="1749736"/>
              <a:chOff x="798374" y="1729047"/>
              <a:chExt cx="2928800" cy="1749736"/>
            </a:xfrm>
          </p:grpSpPr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AFE8036B-3A19-9442-901A-1B323E4FB8D8}"/>
                  </a:ext>
                </a:extLst>
              </p:cNvPr>
              <p:cNvGrpSpPr/>
              <p:nvPr userDrawn="1"/>
            </p:nvGrpSpPr>
            <p:grpSpPr>
              <a:xfrm>
                <a:off x="1508434" y="1729047"/>
                <a:ext cx="2218740" cy="1749736"/>
                <a:chOff x="1589261" y="4701947"/>
                <a:chExt cx="1317896" cy="1749736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CB2FE2C0-4DDF-B24D-93B8-BBCE095A4E9B}"/>
                    </a:ext>
                  </a:extLst>
                </p:cNvPr>
                <p:cNvSpPr/>
                <p:nvPr userDrawn="1"/>
              </p:nvSpPr>
              <p:spPr>
                <a:xfrm>
                  <a:off x="1589261" y="4701947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Port</a:t>
                  </a:r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5A703A29-F42D-9A45-BC00-36404057EFB0}"/>
                    </a:ext>
                  </a:extLst>
                </p:cNvPr>
                <p:cNvSpPr/>
                <p:nvPr userDrawn="1"/>
              </p:nvSpPr>
              <p:spPr>
                <a:xfrm>
                  <a:off x="1589261" y="5005728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Port of Virginia</a:t>
                  </a: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E38126C9-F2F6-9F40-96BF-D66A03FEC2F5}"/>
                    </a:ext>
                  </a:extLst>
                </p:cNvPr>
                <p:cNvSpPr/>
                <p:nvPr userDrawn="1"/>
              </p:nvSpPr>
              <p:spPr>
                <a:xfrm>
                  <a:off x="1589261" y="5309509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Rail Station</a:t>
                  </a:r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DA891025-C18E-AB42-91B5-CFB7A0096C2A}"/>
                    </a:ext>
                  </a:extLst>
                </p:cNvPr>
                <p:cNvSpPr/>
                <p:nvPr userDrawn="1"/>
              </p:nvSpPr>
              <p:spPr>
                <a:xfrm>
                  <a:off x="1589261" y="5613290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Bus Stop</a:t>
                  </a:r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82FE33DC-7A39-C84A-AFAC-4407A32AC68F}"/>
                    </a:ext>
                  </a:extLst>
                </p:cNvPr>
                <p:cNvSpPr/>
                <p:nvPr userDrawn="1"/>
              </p:nvSpPr>
              <p:spPr>
                <a:xfrm>
                  <a:off x="1589261" y="591707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City</a:t>
                  </a:r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A7871954-FA7B-5443-BEC0-05C602F83015}"/>
                    </a:ext>
                  </a:extLst>
                </p:cNvPr>
                <p:cNvSpPr/>
                <p:nvPr userDrawn="1"/>
              </p:nvSpPr>
              <p:spPr>
                <a:xfrm>
                  <a:off x="1589261" y="622085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De-emphasized City</a:t>
                  </a:r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D67DBC48-E7C5-0D48-BF84-6A37BBAE2A66}"/>
                  </a:ext>
                </a:extLst>
              </p:cNvPr>
              <p:cNvGrpSpPr/>
              <p:nvPr userDrawn="1"/>
            </p:nvGrpSpPr>
            <p:grpSpPr>
              <a:xfrm>
                <a:off x="798374" y="1744270"/>
                <a:ext cx="200387" cy="1394298"/>
                <a:chOff x="559451" y="4717170"/>
                <a:chExt cx="200387" cy="1394298"/>
              </a:xfrm>
            </p:grpSpPr>
            <p:pic>
              <p:nvPicPr>
                <p:cNvPr id="372" name="Picture Placeholder 10">
                  <a:extLst>
                    <a:ext uri="{FF2B5EF4-FFF2-40B4-BE49-F238E27FC236}">
                      <a16:creationId xmlns:a16="http://schemas.microsoft.com/office/drawing/2014/main" id="{D9E23257-8DB6-3144-85FD-6034449DC68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945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3" name="Picture Placeholder 10">
                  <a:extLst>
                    <a:ext uri="{FF2B5EF4-FFF2-40B4-BE49-F238E27FC236}">
                      <a16:creationId xmlns:a16="http://schemas.microsoft.com/office/drawing/2014/main" id="{03805D22-11F3-A645-8E1B-760D82BC5E4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45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4" name="Picture Placeholder 10">
                  <a:extLst>
                    <a:ext uri="{FF2B5EF4-FFF2-40B4-BE49-F238E27FC236}">
                      <a16:creationId xmlns:a16="http://schemas.microsoft.com/office/drawing/2014/main" id="{17722329-E81B-3740-A3B2-41DC385B62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945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5" name="Picture Placeholder 10">
                  <a:extLst>
                    <a:ext uri="{FF2B5EF4-FFF2-40B4-BE49-F238E27FC236}">
                      <a16:creationId xmlns:a16="http://schemas.microsoft.com/office/drawing/2014/main" id="{96D89431-7689-2C45-9B54-2E40137CAC0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945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6" name="Picture Placeholder 10">
                  <a:extLst>
                    <a:ext uri="{FF2B5EF4-FFF2-40B4-BE49-F238E27FC236}">
                      <a16:creationId xmlns:a16="http://schemas.microsoft.com/office/drawing/2014/main" id="{820CD000-A733-5747-9D0B-5AF08EB1D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7484" y="5989689"/>
                  <a:ext cx="121779" cy="12177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5E37184-CC02-2740-9870-8DD78972C78A}"/>
                  </a:ext>
                </a:extLst>
              </p:cNvPr>
              <p:cNvGrpSpPr/>
              <p:nvPr userDrawn="1"/>
            </p:nvGrpSpPr>
            <p:grpSpPr>
              <a:xfrm>
                <a:off x="1126382" y="1744270"/>
                <a:ext cx="200387" cy="1111730"/>
                <a:chOff x="914311" y="4717170"/>
                <a:chExt cx="200387" cy="1111730"/>
              </a:xfrm>
            </p:grpSpPr>
            <p:pic>
              <p:nvPicPr>
                <p:cNvPr id="366" name="Picture Placeholder 10">
                  <a:extLst>
                    <a:ext uri="{FF2B5EF4-FFF2-40B4-BE49-F238E27FC236}">
                      <a16:creationId xmlns:a16="http://schemas.microsoft.com/office/drawing/2014/main" id="{1E0657A4-CD1F-2B4A-8A38-0790449205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431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7" name="Picture Placeholder 10">
                  <a:extLst>
                    <a:ext uri="{FF2B5EF4-FFF2-40B4-BE49-F238E27FC236}">
                      <a16:creationId xmlns:a16="http://schemas.microsoft.com/office/drawing/2014/main" id="{78877AF6-B614-6044-8AF5-E15C42BDC7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431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8" name="Picture Placeholder 10">
                  <a:extLst>
                    <a:ext uri="{FF2B5EF4-FFF2-40B4-BE49-F238E27FC236}">
                      <a16:creationId xmlns:a16="http://schemas.microsoft.com/office/drawing/2014/main" id="{A3DA4A3D-EAD9-CF43-B6C3-4D791C008E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431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9" name="Picture Placeholder 10">
                  <a:extLst>
                    <a:ext uri="{FF2B5EF4-FFF2-40B4-BE49-F238E27FC236}">
                      <a16:creationId xmlns:a16="http://schemas.microsoft.com/office/drawing/2014/main" id="{EFAAE529-8F97-2449-8C8E-859FFFD4601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431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406" name="Picture Placeholder 10">
              <a:extLst>
                <a:ext uri="{FF2B5EF4-FFF2-40B4-BE49-F238E27FC236}">
                  <a16:creationId xmlns:a16="http://schemas.microsoft.com/office/drawing/2014/main" id="{BF87C17C-AA57-2648-99DB-68DC7C38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3728886" y="2989357"/>
              <a:ext cx="121779" cy="1217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8" name="Picture Placeholder 10">
              <a:extLst>
                <a:ext uri="{FF2B5EF4-FFF2-40B4-BE49-F238E27FC236}">
                  <a16:creationId xmlns:a16="http://schemas.microsoft.com/office/drawing/2014/main" id="{13114133-8B59-FC4A-887E-B377FB0C3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3747104" y="3296197"/>
              <a:ext cx="85344" cy="8534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B24FABB9-27F1-7B4A-A388-DD5076EBD99D}"/>
              </a:ext>
            </a:extLst>
          </p:cNvPr>
          <p:cNvGrpSpPr/>
          <p:nvPr userDrawn="1"/>
        </p:nvGrpSpPr>
        <p:grpSpPr>
          <a:xfrm>
            <a:off x="6239532" y="2088801"/>
            <a:ext cx="2959199" cy="1749736"/>
            <a:chOff x="6239532" y="1701615"/>
            <a:chExt cx="2959199" cy="1749736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E3AF3C3-90C4-924D-9E7B-C69B43633AB1}"/>
                </a:ext>
              </a:extLst>
            </p:cNvPr>
            <p:cNvGrpSpPr/>
            <p:nvPr userDrawn="1"/>
          </p:nvGrpSpPr>
          <p:grpSpPr>
            <a:xfrm>
              <a:off x="6239532" y="1701615"/>
              <a:ext cx="2959199" cy="1749736"/>
              <a:chOff x="767975" y="1729047"/>
              <a:chExt cx="2959199" cy="1749736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ADF01D4D-6810-1347-A874-41437CEB7C94}"/>
                  </a:ext>
                </a:extLst>
              </p:cNvPr>
              <p:cNvGrpSpPr/>
              <p:nvPr userDrawn="1"/>
            </p:nvGrpSpPr>
            <p:grpSpPr>
              <a:xfrm>
                <a:off x="1508434" y="1729047"/>
                <a:ext cx="2218740" cy="1749736"/>
                <a:chOff x="1589261" y="4701947"/>
                <a:chExt cx="1317896" cy="1749736"/>
              </a:xfrm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1D775F83-9CDB-2341-8935-44AD2DAF0645}"/>
                    </a:ext>
                  </a:extLst>
                </p:cNvPr>
                <p:cNvSpPr/>
                <p:nvPr userDrawn="1"/>
              </p:nvSpPr>
              <p:spPr>
                <a:xfrm>
                  <a:off x="1589261" y="4701947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Point of Interest</a:t>
                  </a:r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C8173769-0409-D940-A6A7-10EF1A3CF4AF}"/>
                    </a:ext>
                  </a:extLst>
                </p:cNvPr>
                <p:cNvSpPr/>
                <p:nvPr userDrawn="1"/>
              </p:nvSpPr>
              <p:spPr>
                <a:xfrm>
                  <a:off x="1589261" y="5005728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Gas Main</a:t>
                  </a: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68B7D029-CA99-5946-8BA3-0508B1885D4E}"/>
                    </a:ext>
                  </a:extLst>
                </p:cNvPr>
                <p:cNvSpPr/>
                <p:nvPr userDrawn="1"/>
              </p:nvSpPr>
              <p:spPr>
                <a:xfrm>
                  <a:off x="1589261" y="5309509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Water Main</a:t>
                  </a: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F8DDD0B8-2539-9246-934F-3CB6969A37C5}"/>
                    </a:ext>
                  </a:extLst>
                </p:cNvPr>
                <p:cNvSpPr/>
                <p:nvPr userDrawn="1"/>
              </p:nvSpPr>
              <p:spPr>
                <a:xfrm>
                  <a:off x="1589261" y="5613290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Sewer Main</a:t>
                  </a: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B1A5ABF7-9E07-824E-BE7B-4B1FAF234EA7}"/>
                    </a:ext>
                  </a:extLst>
                </p:cNvPr>
                <p:cNvSpPr/>
                <p:nvPr userDrawn="1"/>
              </p:nvSpPr>
              <p:spPr>
                <a:xfrm>
                  <a:off x="1589261" y="591707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Metro Stop</a:t>
                  </a: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B1DF8583-9A4D-674A-BB65-9969C4D63C00}"/>
                    </a:ext>
                  </a:extLst>
                </p:cNvPr>
                <p:cNvSpPr/>
                <p:nvPr userDrawn="1"/>
              </p:nvSpPr>
              <p:spPr>
                <a:xfrm>
                  <a:off x="1589261" y="622085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VRE Stop</a:t>
                  </a:r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41F54B3F-40D8-5C4D-9121-781A862DE6D4}"/>
                  </a:ext>
                </a:extLst>
              </p:cNvPr>
              <p:cNvGrpSpPr/>
              <p:nvPr userDrawn="1"/>
            </p:nvGrpSpPr>
            <p:grpSpPr>
              <a:xfrm>
                <a:off x="767975" y="1744270"/>
                <a:ext cx="260504" cy="1709644"/>
                <a:chOff x="529052" y="4717170"/>
                <a:chExt cx="260504" cy="1709644"/>
              </a:xfrm>
            </p:grpSpPr>
            <p:pic>
              <p:nvPicPr>
                <p:cNvPr id="394" name="Picture Placeholder 10">
                  <a:extLst>
                    <a:ext uri="{FF2B5EF4-FFF2-40B4-BE49-F238E27FC236}">
                      <a16:creationId xmlns:a16="http://schemas.microsoft.com/office/drawing/2014/main" id="{BCD3D741-6BED-4942-8589-D9E14EF8B70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45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5" name="Picture Placeholder 10">
                  <a:extLst>
                    <a:ext uri="{FF2B5EF4-FFF2-40B4-BE49-F238E27FC236}">
                      <a16:creationId xmlns:a16="http://schemas.microsoft.com/office/drawing/2014/main" id="{9EA5A381-08CC-3746-8F87-9993A62C4E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945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6" name="Picture Placeholder 10">
                  <a:extLst>
                    <a:ext uri="{FF2B5EF4-FFF2-40B4-BE49-F238E27FC236}">
                      <a16:creationId xmlns:a16="http://schemas.microsoft.com/office/drawing/2014/main" id="{CF6FF145-57DB-1847-B24C-1BC5377A28F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945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7" name="Picture Placeholder 10">
                  <a:extLst>
                    <a:ext uri="{FF2B5EF4-FFF2-40B4-BE49-F238E27FC236}">
                      <a16:creationId xmlns:a16="http://schemas.microsoft.com/office/drawing/2014/main" id="{3FEB3EA2-CD4A-2044-98AE-EF1B8922CCC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945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8" name="Picture Placeholder 10">
                  <a:extLst>
                    <a:ext uri="{FF2B5EF4-FFF2-40B4-BE49-F238E27FC236}">
                      <a16:creationId xmlns:a16="http://schemas.microsoft.com/office/drawing/2014/main" id="{CA229116-A8B9-6747-8363-137CAAE1024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451" y="5932294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9" name="Picture Placeholder 10">
                  <a:extLst>
                    <a:ext uri="{FF2B5EF4-FFF2-40B4-BE49-F238E27FC236}">
                      <a16:creationId xmlns:a16="http://schemas.microsoft.com/office/drawing/2014/main" id="{9FEB0E64-1913-B340-9552-80D5BDFE0B1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9052" y="6264000"/>
                  <a:ext cx="260504" cy="16281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CEDA0339-905F-D54F-BEAB-DBCE8B6944D9}"/>
                  </a:ext>
                </a:extLst>
              </p:cNvPr>
              <p:cNvGrpSpPr/>
              <p:nvPr userDrawn="1"/>
            </p:nvGrpSpPr>
            <p:grpSpPr>
              <a:xfrm>
                <a:off x="1126382" y="1744270"/>
                <a:ext cx="200387" cy="1415511"/>
                <a:chOff x="914311" y="4717170"/>
                <a:chExt cx="200387" cy="1415511"/>
              </a:xfrm>
            </p:grpSpPr>
            <p:pic>
              <p:nvPicPr>
                <p:cNvPr id="388" name="Picture Placeholder 10">
                  <a:extLst>
                    <a:ext uri="{FF2B5EF4-FFF2-40B4-BE49-F238E27FC236}">
                      <a16:creationId xmlns:a16="http://schemas.microsoft.com/office/drawing/2014/main" id="{16CF4A44-FD22-0741-923A-6132D075223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431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9" name="Picture Placeholder 10">
                  <a:extLst>
                    <a:ext uri="{FF2B5EF4-FFF2-40B4-BE49-F238E27FC236}">
                      <a16:creationId xmlns:a16="http://schemas.microsoft.com/office/drawing/2014/main" id="{FB7B7E4B-D88B-7F44-93D1-7A37194E87C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431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0" name="Picture Placeholder 10">
                  <a:extLst>
                    <a:ext uri="{FF2B5EF4-FFF2-40B4-BE49-F238E27FC236}">
                      <a16:creationId xmlns:a16="http://schemas.microsoft.com/office/drawing/2014/main" id="{4C5FDC8B-8E81-C045-9A14-78BD469854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431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1" name="Picture Placeholder 10">
                  <a:extLst>
                    <a:ext uri="{FF2B5EF4-FFF2-40B4-BE49-F238E27FC236}">
                      <a16:creationId xmlns:a16="http://schemas.microsoft.com/office/drawing/2014/main" id="{935AE4B5-6C12-7343-B242-672D0DBCC32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431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2" name="Picture Placeholder 10">
                  <a:extLst>
                    <a:ext uri="{FF2B5EF4-FFF2-40B4-BE49-F238E27FC236}">
                      <a16:creationId xmlns:a16="http://schemas.microsoft.com/office/drawing/2014/main" id="{6DA9BEBC-23C3-2944-B5B1-91878FD8F80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4311" y="5932294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409" name="Picture Placeholder 10">
              <a:extLst>
                <a:ext uri="{FF2B5EF4-FFF2-40B4-BE49-F238E27FC236}">
                  <a16:creationId xmlns:a16="http://schemas.microsoft.com/office/drawing/2014/main" id="{914BB8FD-08EF-1844-86A9-7244F7996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7"/>
            <a:stretch>
              <a:fillRect/>
            </a:stretch>
          </p:blipFill>
          <p:spPr>
            <a:xfrm>
              <a:off x="6573420" y="3256651"/>
              <a:ext cx="260504" cy="1585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71B96224-1448-D046-A891-4DA1D0664605}"/>
              </a:ext>
            </a:extLst>
          </p:cNvPr>
          <p:cNvGrpSpPr/>
          <p:nvPr userDrawn="1"/>
        </p:nvGrpSpPr>
        <p:grpSpPr>
          <a:xfrm>
            <a:off x="3414549" y="4820319"/>
            <a:ext cx="3163990" cy="1445956"/>
            <a:chOff x="3360750" y="4820319"/>
            <a:chExt cx="3163990" cy="1445956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5351A100-664A-484E-97AA-C467ADE534D3}"/>
                </a:ext>
              </a:extLst>
            </p:cNvPr>
            <p:cNvGrpSpPr/>
            <p:nvPr userDrawn="1"/>
          </p:nvGrpSpPr>
          <p:grpSpPr>
            <a:xfrm>
              <a:off x="3360750" y="4820319"/>
              <a:ext cx="3163990" cy="1445956"/>
              <a:chOff x="3360750" y="4713225"/>
              <a:chExt cx="3163990" cy="14459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266A20-90D4-4246-A069-AEDFB3BF18F4}"/>
                  </a:ext>
                </a:extLst>
              </p:cNvPr>
              <p:cNvGrpSpPr/>
              <p:nvPr userDrawn="1"/>
            </p:nvGrpSpPr>
            <p:grpSpPr>
              <a:xfrm>
                <a:off x="4306000" y="4713225"/>
                <a:ext cx="2218740" cy="1445956"/>
                <a:chOff x="1589261" y="4701947"/>
                <a:chExt cx="1317896" cy="1445956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CD86D2C-A654-CB45-9FC2-8C711C6062F7}"/>
                    </a:ext>
                  </a:extLst>
                </p:cNvPr>
                <p:cNvSpPr/>
                <p:nvPr userDrawn="1"/>
              </p:nvSpPr>
              <p:spPr>
                <a:xfrm>
                  <a:off x="1589261" y="4701947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Bus Line</a:t>
                  </a: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27900609-7EC4-074F-8E20-33CCEADB377A}"/>
                    </a:ext>
                  </a:extLst>
                </p:cNvPr>
                <p:cNvSpPr/>
                <p:nvPr userDrawn="1"/>
              </p:nvSpPr>
              <p:spPr>
                <a:xfrm>
                  <a:off x="1589261" y="5005728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VRE Line</a:t>
                  </a: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DB01D66F-869C-904A-AA22-686A66A2CF52}"/>
                    </a:ext>
                  </a:extLst>
                </p:cNvPr>
                <p:cNvSpPr/>
                <p:nvPr userDrawn="1"/>
              </p:nvSpPr>
              <p:spPr>
                <a:xfrm>
                  <a:off x="1589261" y="5309509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Metro Line</a:t>
                  </a: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CDE02D0-F27D-4D47-8541-17EE75BCF206}"/>
                    </a:ext>
                  </a:extLst>
                </p:cNvPr>
                <p:cNvSpPr/>
                <p:nvPr userDrawn="1"/>
              </p:nvSpPr>
              <p:spPr>
                <a:xfrm>
                  <a:off x="1589261" y="5613290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Bike Path</a:t>
                  </a: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2DB80C2E-2001-0C48-9BE9-E279027C6108}"/>
                    </a:ext>
                  </a:extLst>
                </p:cNvPr>
                <p:cNvSpPr/>
                <p:nvPr userDrawn="1"/>
              </p:nvSpPr>
              <p:spPr>
                <a:xfrm>
                  <a:off x="1589261" y="591707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Foot Path</a:t>
                  </a:r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C6E6AACD-ECFA-774A-88B8-33D487E2167C}"/>
                  </a:ext>
                </a:extLst>
              </p:cNvPr>
              <p:cNvGrpSpPr/>
              <p:nvPr userDrawn="1"/>
            </p:nvGrpSpPr>
            <p:grpSpPr>
              <a:xfrm>
                <a:off x="3360750" y="4736545"/>
                <a:ext cx="948926" cy="1404339"/>
                <a:chOff x="537897" y="4743075"/>
                <a:chExt cx="948926" cy="1404339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73B06920-1B55-EE48-A350-CADF0753B60B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4743075"/>
                  <a:ext cx="948926" cy="166808"/>
                  <a:chOff x="481617" y="4743075"/>
                  <a:chExt cx="948926" cy="166808"/>
                </a:xfrm>
              </p:grpSpPr>
              <p:pic>
                <p:nvPicPr>
                  <p:cNvPr id="297" name="Picture Placeholder 10">
                    <a:extLst>
                      <a:ext uri="{FF2B5EF4-FFF2-40B4-BE49-F238E27FC236}">
                        <a16:creationId xmlns:a16="http://schemas.microsoft.com/office/drawing/2014/main" id="{DA89EE01-6BDB-0B4C-9E16-BA4CDBA5EF0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81617" y="4743075"/>
                    <a:ext cx="414485" cy="1657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8" name="Picture Placeholder 10">
                    <a:extLst>
                      <a:ext uri="{FF2B5EF4-FFF2-40B4-BE49-F238E27FC236}">
                        <a16:creationId xmlns:a16="http://schemas.microsoft.com/office/drawing/2014/main" id="{A4BD4E68-91DC-7A43-8943-3235F2BD1DC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016058" y="4744089"/>
                    <a:ext cx="414485" cy="1657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pic>
              <p:nvPicPr>
                <p:cNvPr id="295" name="Picture Placeholder 10">
                  <a:extLst>
                    <a:ext uri="{FF2B5EF4-FFF2-40B4-BE49-F238E27FC236}">
                      <a16:creationId xmlns:a16="http://schemas.microsoft.com/office/drawing/2014/main" id="{208AE4AC-BFF1-DD47-BF4D-8323D94EC7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897" y="5068966"/>
                  <a:ext cx="414485" cy="130266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AB2E5EA8-8B41-F147-B7B4-FAB027FFE75B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5356891"/>
                  <a:ext cx="948926" cy="171684"/>
                  <a:chOff x="481617" y="4740637"/>
                  <a:chExt cx="948926" cy="171684"/>
                </a:xfrm>
              </p:grpSpPr>
              <p:pic>
                <p:nvPicPr>
                  <p:cNvPr id="293" name="Picture Placeholder 10">
                    <a:extLst>
                      <a:ext uri="{FF2B5EF4-FFF2-40B4-BE49-F238E27FC236}">
                        <a16:creationId xmlns:a16="http://schemas.microsoft.com/office/drawing/2014/main" id="{F772B230-6E1C-3A4F-BF2E-7C16C26C1D6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81617" y="4740637"/>
                    <a:ext cx="414485" cy="17067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4" name="Picture Placeholder 10">
                    <a:extLst>
                      <a:ext uri="{FF2B5EF4-FFF2-40B4-BE49-F238E27FC236}">
                        <a16:creationId xmlns:a16="http://schemas.microsoft.com/office/drawing/2014/main" id="{0B965534-BA1C-AC46-9E4C-309867C5210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016058" y="4741651"/>
                    <a:ext cx="414485" cy="17067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3160AD11-0723-BE4A-BCFC-CD1BFE78BF18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5662432"/>
                  <a:ext cx="948926" cy="176856"/>
                  <a:chOff x="481617" y="4738051"/>
                  <a:chExt cx="948926" cy="176856"/>
                </a:xfrm>
              </p:grpSpPr>
              <p:pic>
                <p:nvPicPr>
                  <p:cNvPr id="291" name="Picture Placeholder 10">
                    <a:extLst>
                      <a:ext uri="{FF2B5EF4-FFF2-40B4-BE49-F238E27FC236}">
                        <a16:creationId xmlns:a16="http://schemas.microsoft.com/office/drawing/2014/main" id="{6686CF99-450D-6F49-8D29-6CA4F05559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81617" y="4738051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2" name="Picture Placeholder 10">
                    <a:extLst>
                      <a:ext uri="{FF2B5EF4-FFF2-40B4-BE49-F238E27FC236}">
                        <a16:creationId xmlns:a16="http://schemas.microsoft.com/office/drawing/2014/main" id="{6438E1BE-E49F-B44B-AFAE-93A4F867E2A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016058" y="4739065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8D79C337-CF90-9841-8F95-00A3591A1D74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5970558"/>
                  <a:ext cx="948926" cy="176856"/>
                  <a:chOff x="481617" y="4738051"/>
                  <a:chExt cx="948926" cy="176856"/>
                </a:xfrm>
              </p:grpSpPr>
              <p:pic>
                <p:nvPicPr>
                  <p:cNvPr id="289" name="Picture Placeholder 10">
                    <a:extLst>
                      <a:ext uri="{FF2B5EF4-FFF2-40B4-BE49-F238E27FC236}">
                        <a16:creationId xmlns:a16="http://schemas.microsoft.com/office/drawing/2014/main" id="{D9356E8D-04CF-3745-9C66-8DEA026557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1617" y="4738051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0" name="Picture Placeholder 10">
                    <a:extLst>
                      <a:ext uri="{FF2B5EF4-FFF2-40B4-BE49-F238E27FC236}">
                        <a16:creationId xmlns:a16="http://schemas.microsoft.com/office/drawing/2014/main" id="{88F868C5-0818-1A4E-A8BA-378C0F0C827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016058" y="4739065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  <p:pic>
          <p:nvPicPr>
            <p:cNvPr id="417" name="Picture Placeholder 10">
              <a:extLst>
                <a:ext uri="{FF2B5EF4-FFF2-40B4-BE49-F238E27FC236}">
                  <a16:creationId xmlns:a16="http://schemas.microsoft.com/office/drawing/2014/main" id="{96ED309E-8948-5846-8C29-3B3BC28CA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7"/>
            <a:stretch>
              <a:fillRect/>
            </a:stretch>
          </p:blipFill>
          <p:spPr>
            <a:xfrm>
              <a:off x="3889971" y="5169530"/>
              <a:ext cx="414482" cy="13026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8" name="Text Placeholder 20">
            <a:extLst>
              <a:ext uri="{FF2B5EF4-FFF2-40B4-BE49-F238E27FC236}">
                <a16:creationId xmlns:a16="http://schemas.microsoft.com/office/drawing/2014/main" id="{4390F2A5-2D76-CF4E-B9BA-CA4A00B91A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789" y="1584824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Icons</a:t>
            </a:r>
          </a:p>
        </p:txBody>
      </p:sp>
    </p:spTree>
    <p:extLst>
      <p:ext uri="{BB962C8B-B14F-4D97-AF65-F5344CB8AC3E}">
        <p14:creationId xmlns:p14="http://schemas.microsoft.com/office/powerpoint/2010/main" val="17530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/>
          <p:nvPr userDrawn="1"/>
        </p:nvSpPr>
        <p:spPr>
          <a:xfrm>
            <a:off x="1" y="6084024"/>
            <a:ext cx="6731284" cy="395110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33" h="870439">
                <a:moveTo>
                  <a:pt x="0" y="0"/>
                </a:moveTo>
                <a:lnTo>
                  <a:pt x="8015031" y="8793"/>
                </a:lnTo>
                <a:lnTo>
                  <a:pt x="8257733" y="870439"/>
                </a:lnTo>
                <a:lnTo>
                  <a:pt x="0" y="8704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76923" y="2799517"/>
            <a:ext cx="8625030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cap="all" spc="-150" baseline="0" dirty="0" smtClean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9BFE5-4C5B-884E-B9E3-CD9FCB0AC6B8}"/>
              </a:ext>
            </a:extLst>
          </p:cNvPr>
          <p:cNvSpPr txBox="1"/>
          <p:nvPr userDrawn="1"/>
        </p:nvSpPr>
        <p:spPr>
          <a:xfrm>
            <a:off x="4820478" y="27233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4000" b="1" dirty="0">
              <a:solidFill>
                <a:srgbClr val="00376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AD03E-73AE-6B4B-9DAC-920090329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4460" y="6098626"/>
            <a:ext cx="1697713" cy="4381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Map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Map icons</a:t>
            </a:r>
          </a:p>
        </p:txBody>
      </p:sp>
      <p:sp>
        <p:nvSpPr>
          <p:cNvPr id="186" name="Text Placeholder 20">
            <a:extLst>
              <a:ext uri="{FF2B5EF4-FFF2-40B4-BE49-F238E27FC236}">
                <a16:creationId xmlns:a16="http://schemas.microsoft.com/office/drawing/2014/main" id="{FD054202-0EF4-DC45-9F63-C031020F20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4306820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Transportation Routes &amp; Icons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3724FFB-3DE8-6A4D-9FF7-1A50DEDEF9E9}"/>
              </a:ext>
            </a:extLst>
          </p:cNvPr>
          <p:cNvGrpSpPr/>
          <p:nvPr userDrawn="1"/>
        </p:nvGrpSpPr>
        <p:grpSpPr>
          <a:xfrm>
            <a:off x="537897" y="4820319"/>
            <a:ext cx="3165911" cy="1445956"/>
            <a:chOff x="537897" y="4713225"/>
            <a:chExt cx="3165911" cy="1445956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3C785FCA-0223-4D44-B18C-3081E353A24E}"/>
                </a:ext>
              </a:extLst>
            </p:cNvPr>
            <p:cNvGrpSpPr/>
            <p:nvPr userDrawn="1"/>
          </p:nvGrpSpPr>
          <p:grpSpPr>
            <a:xfrm>
              <a:off x="537897" y="4721917"/>
              <a:ext cx="948926" cy="1342888"/>
              <a:chOff x="537897" y="4728447"/>
              <a:chExt cx="948926" cy="1342888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6EB007A5-5903-AF48-9BE1-F9DC9F5909B2}"/>
                  </a:ext>
                </a:extLst>
              </p:cNvPr>
              <p:cNvGrpSpPr/>
              <p:nvPr userDrawn="1"/>
            </p:nvGrpSpPr>
            <p:grpSpPr>
              <a:xfrm>
                <a:off x="537897" y="4728447"/>
                <a:ext cx="948925" cy="196065"/>
                <a:chOff x="481617" y="4728447"/>
                <a:chExt cx="948925" cy="196065"/>
              </a:xfrm>
            </p:grpSpPr>
            <p:pic>
              <p:nvPicPr>
                <p:cNvPr id="231" name="Picture Placeholder 10">
                  <a:extLst>
                    <a:ext uri="{FF2B5EF4-FFF2-40B4-BE49-F238E27FC236}">
                      <a16:creationId xmlns:a16="http://schemas.microsoft.com/office/drawing/2014/main" id="{53F70E23-191B-DC43-ACF7-33B35EC3900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1617" y="4728447"/>
                  <a:ext cx="414485" cy="19505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68" name="Picture Placeholder 10">
                  <a:extLst>
                    <a:ext uri="{FF2B5EF4-FFF2-40B4-BE49-F238E27FC236}">
                      <a16:creationId xmlns:a16="http://schemas.microsoft.com/office/drawing/2014/main" id="{A670DFE7-6E61-FE41-8FC7-4BACEE9908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6059" y="4729461"/>
                  <a:ext cx="414483" cy="19505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8B9CE465-9203-7747-954E-2CA833A877C2}"/>
                  </a:ext>
                </a:extLst>
              </p:cNvPr>
              <p:cNvGrpSpPr/>
              <p:nvPr userDrawn="1"/>
            </p:nvGrpSpPr>
            <p:grpSpPr>
              <a:xfrm>
                <a:off x="537898" y="5036574"/>
                <a:ext cx="948924" cy="196065"/>
                <a:chOff x="481618" y="4728447"/>
                <a:chExt cx="948924" cy="196065"/>
              </a:xfrm>
            </p:grpSpPr>
            <p:pic>
              <p:nvPicPr>
                <p:cNvPr id="271" name="Picture Placeholder 10">
                  <a:extLst>
                    <a:ext uri="{FF2B5EF4-FFF2-40B4-BE49-F238E27FC236}">
                      <a16:creationId xmlns:a16="http://schemas.microsoft.com/office/drawing/2014/main" id="{7AC69E57-31F8-A440-9EA5-CB6F54A589B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618" y="4728447"/>
                  <a:ext cx="414483" cy="19505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2" name="Picture Placeholder 10">
                  <a:extLst>
                    <a:ext uri="{FF2B5EF4-FFF2-40B4-BE49-F238E27FC236}">
                      <a16:creationId xmlns:a16="http://schemas.microsoft.com/office/drawing/2014/main" id="{CAAB0626-BD46-8E45-9012-D8B2EF2468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6059" y="4729461"/>
                  <a:ext cx="414483" cy="19505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A0199657-3DEA-7342-AD27-950E0320259A}"/>
                  </a:ext>
                </a:extLst>
              </p:cNvPr>
              <p:cNvGrpSpPr/>
              <p:nvPr userDrawn="1"/>
            </p:nvGrpSpPr>
            <p:grpSpPr>
              <a:xfrm>
                <a:off x="537897" y="5350796"/>
                <a:ext cx="948926" cy="183875"/>
                <a:chOff x="481617" y="4734542"/>
                <a:chExt cx="948926" cy="183875"/>
              </a:xfrm>
            </p:grpSpPr>
            <p:pic>
              <p:nvPicPr>
                <p:cNvPr id="274" name="Picture Placeholder 10">
                  <a:extLst>
                    <a:ext uri="{FF2B5EF4-FFF2-40B4-BE49-F238E27FC236}">
                      <a16:creationId xmlns:a16="http://schemas.microsoft.com/office/drawing/2014/main" id="{FA4F9528-68A1-E04C-8D70-FEBCD20BF3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1617" y="4734542"/>
                  <a:ext cx="414485" cy="18286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5" name="Picture Placeholder 10">
                  <a:extLst>
                    <a:ext uri="{FF2B5EF4-FFF2-40B4-BE49-F238E27FC236}">
                      <a16:creationId xmlns:a16="http://schemas.microsoft.com/office/drawing/2014/main" id="{BFA44653-F3D6-574F-8224-E8D2656B37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6058" y="4735556"/>
                  <a:ext cx="414485" cy="182861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FBC96464-96ED-4643-ABDE-4842D90D3489}"/>
                  </a:ext>
                </a:extLst>
              </p:cNvPr>
              <p:cNvGrpSpPr/>
              <p:nvPr userDrawn="1"/>
            </p:nvGrpSpPr>
            <p:grpSpPr>
              <a:xfrm>
                <a:off x="537897" y="5677209"/>
                <a:ext cx="948926" cy="147302"/>
                <a:chOff x="481617" y="4752828"/>
                <a:chExt cx="948926" cy="147302"/>
              </a:xfrm>
            </p:grpSpPr>
            <p:pic>
              <p:nvPicPr>
                <p:cNvPr id="277" name="Picture Placeholder 10">
                  <a:extLst>
                    <a:ext uri="{FF2B5EF4-FFF2-40B4-BE49-F238E27FC236}">
                      <a16:creationId xmlns:a16="http://schemas.microsoft.com/office/drawing/2014/main" id="{F0B73528-0BD0-4749-9D14-5F5B34BE6B6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1617" y="4752828"/>
                  <a:ext cx="414485" cy="146288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78" name="Picture Placeholder 10">
                  <a:extLst>
                    <a:ext uri="{FF2B5EF4-FFF2-40B4-BE49-F238E27FC236}">
                      <a16:creationId xmlns:a16="http://schemas.microsoft.com/office/drawing/2014/main" id="{D66C06C6-9510-A340-A90D-C01B1093FC5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6058" y="4753842"/>
                  <a:ext cx="414485" cy="14628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E531E1AE-694F-5248-81CF-29CD48449103}"/>
                  </a:ext>
                </a:extLst>
              </p:cNvPr>
              <p:cNvGrpSpPr/>
              <p:nvPr userDrawn="1"/>
            </p:nvGrpSpPr>
            <p:grpSpPr>
              <a:xfrm>
                <a:off x="537897" y="6046637"/>
                <a:ext cx="948926" cy="24698"/>
                <a:chOff x="481617" y="4814130"/>
                <a:chExt cx="948926" cy="24698"/>
              </a:xfrm>
            </p:grpSpPr>
            <p:pic>
              <p:nvPicPr>
                <p:cNvPr id="280" name="Picture Placeholder 10">
                  <a:extLst>
                    <a:ext uri="{FF2B5EF4-FFF2-40B4-BE49-F238E27FC236}">
                      <a16:creationId xmlns:a16="http://schemas.microsoft.com/office/drawing/2014/main" id="{2BDFB8AB-BD4B-DC41-A40F-44C8A0A194A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617" y="4814130"/>
                  <a:ext cx="414485" cy="2368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81" name="Picture Placeholder 10">
                  <a:extLst>
                    <a:ext uri="{FF2B5EF4-FFF2-40B4-BE49-F238E27FC236}">
                      <a16:creationId xmlns:a16="http://schemas.microsoft.com/office/drawing/2014/main" id="{C6940C18-31BA-BA4A-9BD4-06A72FACEE8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6058" y="4815144"/>
                  <a:ext cx="414485" cy="2368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FB4D7DB-60B0-2343-955F-2FA757484A78}"/>
                </a:ext>
              </a:extLst>
            </p:cNvPr>
            <p:cNvGrpSpPr/>
            <p:nvPr userDrawn="1"/>
          </p:nvGrpSpPr>
          <p:grpSpPr>
            <a:xfrm>
              <a:off x="1485068" y="4713225"/>
              <a:ext cx="2218740" cy="1445956"/>
              <a:chOff x="1589261" y="4701947"/>
              <a:chExt cx="1317896" cy="1445956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0EE3EA8-C845-0B4A-B65C-A34AA5AAD4C7}"/>
                  </a:ext>
                </a:extLst>
              </p:cNvPr>
              <p:cNvSpPr/>
              <p:nvPr userDrawn="1"/>
            </p:nvSpPr>
            <p:spPr>
              <a:xfrm>
                <a:off x="1589261" y="4701947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Interstate Single/Double Digit</a:t>
                </a: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4354C1E-AE3C-4242-AA46-380A830E64AD}"/>
                  </a:ext>
                </a:extLst>
              </p:cNvPr>
              <p:cNvSpPr/>
              <p:nvPr userDrawn="1"/>
            </p:nvSpPr>
            <p:spPr>
              <a:xfrm>
                <a:off x="1589261" y="5005728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Interstate Triple Digit</a:t>
                </a: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D1AFA884-3C00-C24C-A5F4-EBCFB6265797}"/>
                  </a:ext>
                </a:extLst>
              </p:cNvPr>
              <p:cNvSpPr/>
              <p:nvPr userDrawn="1"/>
            </p:nvSpPr>
            <p:spPr>
              <a:xfrm>
                <a:off x="1589261" y="5309509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Highway</a:t>
                </a: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C639DF1F-F4BA-2A4F-8B80-A821790629A4}"/>
                  </a:ext>
                </a:extLst>
              </p:cNvPr>
              <p:cNvSpPr/>
              <p:nvPr userDrawn="1"/>
            </p:nvSpPr>
            <p:spPr>
              <a:xfrm>
                <a:off x="1589261" y="5613290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Route</a:t>
                </a: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59EBA501-CEA4-1A4F-B1B2-882B8D63EDA4}"/>
                  </a:ext>
                </a:extLst>
              </p:cNvPr>
              <p:cNvSpPr/>
              <p:nvPr userDrawn="1"/>
            </p:nvSpPr>
            <p:spPr>
              <a:xfrm>
                <a:off x="1589261" y="591707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Railway</a:t>
                </a:r>
              </a:p>
            </p:txBody>
          </p:sp>
        </p:grpSp>
      </p:grpSp>
      <p:sp>
        <p:nvSpPr>
          <p:cNvPr id="243" name="Text Placeholder 20">
            <a:extLst>
              <a:ext uri="{FF2B5EF4-FFF2-40B4-BE49-F238E27FC236}">
                <a16:creationId xmlns:a16="http://schemas.microsoft.com/office/drawing/2014/main" id="{B68F2E4F-282B-9E40-BEA7-84C58757B4F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99632" y="4306820"/>
            <a:ext cx="3180475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Infrastructure Icons</a:t>
            </a: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FBCD19E8-A42A-0840-BB1F-E263C0F9249C}"/>
              </a:ext>
            </a:extLst>
          </p:cNvPr>
          <p:cNvGrpSpPr/>
          <p:nvPr userDrawn="1"/>
        </p:nvGrpSpPr>
        <p:grpSpPr>
          <a:xfrm>
            <a:off x="6289280" y="4820319"/>
            <a:ext cx="3167666" cy="1445956"/>
            <a:chOff x="6289280" y="4713225"/>
            <a:chExt cx="3167666" cy="1445956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6F78ADFA-1BA0-964C-8B8B-8341B82C8562}"/>
                </a:ext>
              </a:extLst>
            </p:cNvPr>
            <p:cNvGrpSpPr/>
            <p:nvPr userDrawn="1"/>
          </p:nvGrpSpPr>
          <p:grpSpPr>
            <a:xfrm>
              <a:off x="7238206" y="4713225"/>
              <a:ext cx="2218740" cy="1445956"/>
              <a:chOff x="1589261" y="4701947"/>
              <a:chExt cx="1317896" cy="1445956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08D56B1E-642C-424E-B931-CA429D9DFE74}"/>
                  </a:ext>
                </a:extLst>
              </p:cNvPr>
              <p:cNvSpPr/>
              <p:nvPr userDrawn="1"/>
            </p:nvSpPr>
            <p:spPr>
              <a:xfrm>
                <a:off x="1589261" y="4701947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Sewer Line</a:t>
                </a: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49F6499B-4B28-E14B-9382-1E5B2027B941}"/>
                  </a:ext>
                </a:extLst>
              </p:cNvPr>
              <p:cNvSpPr/>
              <p:nvPr userDrawn="1"/>
            </p:nvSpPr>
            <p:spPr>
              <a:xfrm>
                <a:off x="1589261" y="5005728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Gas Line</a:t>
                </a: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F9D4F9BF-5068-504B-8EFA-28D4AB8C7B08}"/>
                  </a:ext>
                </a:extLst>
              </p:cNvPr>
              <p:cNvSpPr/>
              <p:nvPr userDrawn="1"/>
            </p:nvSpPr>
            <p:spPr>
              <a:xfrm>
                <a:off x="1589261" y="5309509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Water Line</a:t>
                </a: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8B6EC83-4309-364C-A8E7-1A917B909D79}"/>
                  </a:ext>
                </a:extLst>
              </p:cNvPr>
              <p:cNvSpPr/>
              <p:nvPr userDrawn="1"/>
            </p:nvSpPr>
            <p:spPr>
              <a:xfrm>
                <a:off x="1589261" y="5613290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Communications Line</a:t>
                </a: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5D1B2DDF-B645-4E42-A56F-C38BA96ECA6B}"/>
                  </a:ext>
                </a:extLst>
              </p:cNvPr>
              <p:cNvSpPr/>
              <p:nvPr userDrawn="1"/>
            </p:nvSpPr>
            <p:spPr>
              <a:xfrm>
                <a:off x="1589261" y="591707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Power Line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888D0EC1-E67A-B042-8D76-E3C0B12F9E8F}"/>
                </a:ext>
              </a:extLst>
            </p:cNvPr>
            <p:cNvGrpSpPr/>
            <p:nvPr userDrawn="1"/>
          </p:nvGrpSpPr>
          <p:grpSpPr>
            <a:xfrm>
              <a:off x="6289280" y="4734107"/>
              <a:ext cx="948926" cy="1404191"/>
              <a:chOff x="537897" y="4740637"/>
              <a:chExt cx="948926" cy="1404191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93FADB4E-9021-3B41-B3EE-565F06E811BA}"/>
                  </a:ext>
                </a:extLst>
              </p:cNvPr>
              <p:cNvGrpSpPr/>
              <p:nvPr userDrawn="1"/>
            </p:nvGrpSpPr>
            <p:grpSpPr>
              <a:xfrm>
                <a:off x="537897" y="4740637"/>
                <a:ext cx="948926" cy="171684"/>
                <a:chOff x="481617" y="4740637"/>
                <a:chExt cx="948926" cy="171684"/>
              </a:xfrm>
            </p:grpSpPr>
            <p:pic>
              <p:nvPicPr>
                <p:cNvPr id="313" name="Picture Placeholder 10">
                  <a:extLst>
                    <a:ext uri="{FF2B5EF4-FFF2-40B4-BE49-F238E27FC236}">
                      <a16:creationId xmlns:a16="http://schemas.microsoft.com/office/drawing/2014/main" id="{D0645000-4C66-9647-96F6-B6975EC4B89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1617" y="4740637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4" name="Picture Placeholder 10">
                  <a:extLst>
                    <a:ext uri="{FF2B5EF4-FFF2-40B4-BE49-F238E27FC236}">
                      <a16:creationId xmlns:a16="http://schemas.microsoft.com/office/drawing/2014/main" id="{06A13FDF-6C9A-E04A-AA35-E686E8FDD3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E1619F2C-244F-DF45-8398-756EB2886EBB}"/>
                  </a:ext>
                </a:extLst>
              </p:cNvPr>
              <p:cNvGrpSpPr/>
              <p:nvPr userDrawn="1"/>
            </p:nvGrpSpPr>
            <p:grpSpPr>
              <a:xfrm>
                <a:off x="537897" y="5049778"/>
                <a:ext cx="948926" cy="170670"/>
                <a:chOff x="481617" y="4741651"/>
                <a:chExt cx="948926" cy="170670"/>
              </a:xfrm>
            </p:grpSpPr>
            <p:pic>
              <p:nvPicPr>
                <p:cNvPr id="311" name="Picture Placeholder 10">
                  <a:extLst>
                    <a:ext uri="{FF2B5EF4-FFF2-40B4-BE49-F238E27FC236}">
                      <a16:creationId xmlns:a16="http://schemas.microsoft.com/office/drawing/2014/main" id="{5ABD6797-DEEE-E84B-B84E-FFE5F7B50EB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2" name="Picture Placeholder 10">
                  <a:extLst>
                    <a:ext uri="{FF2B5EF4-FFF2-40B4-BE49-F238E27FC236}">
                      <a16:creationId xmlns:a16="http://schemas.microsoft.com/office/drawing/2014/main" id="{71528691-4DD7-5246-AAB3-E094F2687F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8C6B318F-A323-9C42-9003-28A02F7D32AB}"/>
                  </a:ext>
                </a:extLst>
              </p:cNvPr>
              <p:cNvGrpSpPr/>
              <p:nvPr userDrawn="1"/>
            </p:nvGrpSpPr>
            <p:grpSpPr>
              <a:xfrm>
                <a:off x="537897" y="5357905"/>
                <a:ext cx="948926" cy="170670"/>
                <a:chOff x="481617" y="4741651"/>
                <a:chExt cx="948926" cy="170670"/>
              </a:xfrm>
            </p:grpSpPr>
            <p:pic>
              <p:nvPicPr>
                <p:cNvPr id="309" name="Picture Placeholder 10">
                  <a:extLst>
                    <a:ext uri="{FF2B5EF4-FFF2-40B4-BE49-F238E27FC236}">
                      <a16:creationId xmlns:a16="http://schemas.microsoft.com/office/drawing/2014/main" id="{2644030B-7E21-844B-A238-CA253810975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10" name="Picture Placeholder 10">
                  <a:extLst>
                    <a:ext uri="{FF2B5EF4-FFF2-40B4-BE49-F238E27FC236}">
                      <a16:creationId xmlns:a16="http://schemas.microsoft.com/office/drawing/2014/main" id="{A4A999F4-DCB6-644E-80BE-A8B024192A3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69C6B87F-2DDB-C544-A29E-72A9B2D6DA49}"/>
                  </a:ext>
                </a:extLst>
              </p:cNvPr>
              <p:cNvGrpSpPr/>
              <p:nvPr userDrawn="1"/>
            </p:nvGrpSpPr>
            <p:grpSpPr>
              <a:xfrm>
                <a:off x="537897" y="5666032"/>
                <a:ext cx="948926" cy="170670"/>
                <a:chOff x="481617" y="4741651"/>
                <a:chExt cx="948926" cy="170670"/>
              </a:xfrm>
            </p:grpSpPr>
            <p:pic>
              <p:nvPicPr>
                <p:cNvPr id="307" name="Picture Placeholder 10">
                  <a:extLst>
                    <a:ext uri="{FF2B5EF4-FFF2-40B4-BE49-F238E27FC236}">
                      <a16:creationId xmlns:a16="http://schemas.microsoft.com/office/drawing/2014/main" id="{7E94987E-4776-8E48-8C02-FD339DDF58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08" name="Picture Placeholder 10">
                  <a:extLst>
                    <a:ext uri="{FF2B5EF4-FFF2-40B4-BE49-F238E27FC236}">
                      <a16:creationId xmlns:a16="http://schemas.microsoft.com/office/drawing/2014/main" id="{344A7B27-4752-C74E-8E3B-49E9C4E524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77368174-EF57-2941-9E3E-64594910D762}"/>
                  </a:ext>
                </a:extLst>
              </p:cNvPr>
              <p:cNvGrpSpPr/>
              <p:nvPr userDrawn="1"/>
            </p:nvGrpSpPr>
            <p:grpSpPr>
              <a:xfrm>
                <a:off x="537897" y="5974158"/>
                <a:ext cx="948926" cy="170670"/>
                <a:chOff x="481617" y="4741651"/>
                <a:chExt cx="948926" cy="170670"/>
              </a:xfrm>
            </p:grpSpPr>
            <p:pic>
              <p:nvPicPr>
                <p:cNvPr id="305" name="Picture Placeholder 10">
                  <a:extLst>
                    <a:ext uri="{FF2B5EF4-FFF2-40B4-BE49-F238E27FC236}">
                      <a16:creationId xmlns:a16="http://schemas.microsoft.com/office/drawing/2014/main" id="{0D1F527C-AF74-124E-BE45-7ABDA37B427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1617" y="4743075"/>
                  <a:ext cx="414485" cy="16579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06" name="Picture Placeholder 10">
                  <a:extLst>
                    <a:ext uri="{FF2B5EF4-FFF2-40B4-BE49-F238E27FC236}">
                      <a16:creationId xmlns:a16="http://schemas.microsoft.com/office/drawing/2014/main" id="{B67F5A65-A456-0F4C-A2C9-8334B9C4E58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6058" y="4741651"/>
                  <a:ext cx="414485" cy="17067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97FD730-5EC1-6046-9D83-C3E8ED40E646}"/>
              </a:ext>
            </a:extLst>
          </p:cNvPr>
          <p:cNvGrpSpPr/>
          <p:nvPr userDrawn="1"/>
        </p:nvGrpSpPr>
        <p:grpSpPr>
          <a:xfrm>
            <a:off x="531698" y="2088801"/>
            <a:ext cx="2928800" cy="1749736"/>
            <a:chOff x="798374" y="1729047"/>
            <a:chExt cx="2928800" cy="1749736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EBC528D-1B04-C748-8435-A6C874831AD9}"/>
                </a:ext>
              </a:extLst>
            </p:cNvPr>
            <p:cNvGrpSpPr/>
            <p:nvPr userDrawn="1"/>
          </p:nvGrpSpPr>
          <p:grpSpPr>
            <a:xfrm>
              <a:off x="1508434" y="1729047"/>
              <a:ext cx="2218740" cy="1749736"/>
              <a:chOff x="1589261" y="4701947"/>
              <a:chExt cx="1317896" cy="1749736"/>
            </a:xfrm>
          </p:grpSpPr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259D36A8-096D-494F-83EC-037F5391E998}"/>
                  </a:ext>
                </a:extLst>
              </p:cNvPr>
              <p:cNvSpPr/>
              <p:nvPr userDrawn="1"/>
            </p:nvSpPr>
            <p:spPr>
              <a:xfrm>
                <a:off x="1589261" y="4701947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Commercial Airport</a:t>
                </a: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51587F3-CD84-D240-AD74-3C1EAB1748BE}"/>
                  </a:ext>
                </a:extLst>
              </p:cNvPr>
              <p:cNvSpPr/>
              <p:nvPr userDrawn="1"/>
            </p:nvSpPr>
            <p:spPr>
              <a:xfrm>
                <a:off x="1589261" y="5005728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General Airport</a:t>
                </a: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A79EBE9-2A7B-B640-AFCA-871E8E55B4AB}"/>
                  </a:ext>
                </a:extLst>
              </p:cNvPr>
              <p:cNvSpPr/>
              <p:nvPr userDrawn="1"/>
            </p:nvSpPr>
            <p:spPr>
              <a:xfrm>
                <a:off x="1589261" y="5309509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Community College</a:t>
                </a: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0956DAB1-C127-9744-9F47-85062E1A21DE}"/>
                  </a:ext>
                </a:extLst>
              </p:cNvPr>
              <p:cNvSpPr/>
              <p:nvPr userDrawn="1"/>
            </p:nvSpPr>
            <p:spPr>
              <a:xfrm>
                <a:off x="1589261" y="5613290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University</a:t>
                </a: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0ACD1D53-57DE-584E-A1BD-71E6DE1575E8}"/>
                  </a:ext>
                </a:extLst>
              </p:cNvPr>
              <p:cNvSpPr/>
              <p:nvPr userDrawn="1"/>
            </p:nvSpPr>
            <p:spPr>
              <a:xfrm>
                <a:off x="1589261" y="591707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Consortium</a:t>
                </a: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BB525A99-2538-544B-8C81-D1FF4D390341}"/>
                  </a:ext>
                </a:extLst>
              </p:cNvPr>
              <p:cNvSpPr/>
              <p:nvPr userDrawn="1"/>
            </p:nvSpPr>
            <p:spPr>
              <a:xfrm>
                <a:off x="1589261" y="6220851"/>
                <a:ext cx="1317896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Hospital</a:t>
                </a:r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2BBB913E-AADD-734F-A9DE-802565838590}"/>
                </a:ext>
              </a:extLst>
            </p:cNvPr>
            <p:cNvGrpSpPr/>
            <p:nvPr userDrawn="1"/>
          </p:nvGrpSpPr>
          <p:grpSpPr>
            <a:xfrm>
              <a:off x="798374" y="1744270"/>
              <a:ext cx="200387" cy="1719291"/>
              <a:chOff x="559451" y="4717170"/>
              <a:chExt cx="200387" cy="1719291"/>
            </a:xfrm>
          </p:grpSpPr>
          <p:pic>
            <p:nvPicPr>
              <p:cNvPr id="326" name="Picture Placeholder 10">
                <a:extLst>
                  <a:ext uri="{FF2B5EF4-FFF2-40B4-BE49-F238E27FC236}">
                    <a16:creationId xmlns:a16="http://schemas.microsoft.com/office/drawing/2014/main" id="{C7C93AC9-CF5D-5D4A-830F-63BC9A2BE0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559451" y="4717170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7" name="Picture Placeholder 10">
                <a:extLst>
                  <a:ext uri="{FF2B5EF4-FFF2-40B4-BE49-F238E27FC236}">
                    <a16:creationId xmlns:a16="http://schemas.microsoft.com/office/drawing/2014/main" id="{42058270-4147-A646-8043-DB0B5B54F1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559451" y="5020951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8" name="Picture Placeholder 10">
                <a:extLst>
                  <a:ext uri="{FF2B5EF4-FFF2-40B4-BE49-F238E27FC236}">
                    <a16:creationId xmlns:a16="http://schemas.microsoft.com/office/drawing/2014/main" id="{8BBD3BD2-76AF-9440-AAD3-2E4B851F02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559451" y="5324732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9" name="Picture Placeholder 10">
                <a:extLst>
                  <a:ext uri="{FF2B5EF4-FFF2-40B4-BE49-F238E27FC236}">
                    <a16:creationId xmlns:a16="http://schemas.microsoft.com/office/drawing/2014/main" id="{60FF011D-2F09-594E-9850-B33242E69D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/>
              <a:stretch>
                <a:fillRect/>
              </a:stretch>
            </p:blipFill>
            <p:spPr>
              <a:xfrm>
                <a:off x="559451" y="5628513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0" name="Picture Placeholder 10">
                <a:extLst>
                  <a:ext uri="{FF2B5EF4-FFF2-40B4-BE49-F238E27FC236}">
                    <a16:creationId xmlns:a16="http://schemas.microsoft.com/office/drawing/2014/main" id="{B89D4B5B-6BD4-D943-98F7-412EED4CAD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/>
              <a:stretch>
                <a:fillRect/>
              </a:stretch>
            </p:blipFill>
            <p:spPr>
              <a:xfrm>
                <a:off x="559451" y="593229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1" name="Picture Placeholder 10">
                <a:extLst>
                  <a:ext uri="{FF2B5EF4-FFF2-40B4-BE49-F238E27FC236}">
                    <a16:creationId xmlns:a16="http://schemas.microsoft.com/office/drawing/2014/main" id="{2DCCA9DB-55BC-1840-9070-6570AD5A59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/>
              <a:stretch>
                <a:fillRect/>
              </a:stretch>
            </p:blipFill>
            <p:spPr>
              <a:xfrm>
                <a:off x="559451" y="623607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FB8FD4AE-C9FB-1842-973A-31BA630B601E}"/>
                </a:ext>
              </a:extLst>
            </p:cNvPr>
            <p:cNvGrpSpPr/>
            <p:nvPr userDrawn="1"/>
          </p:nvGrpSpPr>
          <p:grpSpPr>
            <a:xfrm>
              <a:off x="1126382" y="1744270"/>
              <a:ext cx="200387" cy="1719291"/>
              <a:chOff x="914311" y="4717170"/>
              <a:chExt cx="200387" cy="1719291"/>
            </a:xfrm>
          </p:grpSpPr>
          <p:pic>
            <p:nvPicPr>
              <p:cNvPr id="320" name="Picture Placeholder 10">
                <a:extLst>
                  <a:ext uri="{FF2B5EF4-FFF2-40B4-BE49-F238E27FC236}">
                    <a16:creationId xmlns:a16="http://schemas.microsoft.com/office/drawing/2014/main" id="{D2C5519B-C5AC-D94A-9468-63526C4B7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/>
              <a:stretch>
                <a:fillRect/>
              </a:stretch>
            </p:blipFill>
            <p:spPr>
              <a:xfrm>
                <a:off x="914311" y="4717170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1" name="Picture Placeholder 10">
                <a:extLst>
                  <a:ext uri="{FF2B5EF4-FFF2-40B4-BE49-F238E27FC236}">
                    <a16:creationId xmlns:a16="http://schemas.microsoft.com/office/drawing/2014/main" id="{F304DA68-D442-0345-B363-24053C304A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/>
              <a:stretch>
                <a:fillRect/>
              </a:stretch>
            </p:blipFill>
            <p:spPr>
              <a:xfrm>
                <a:off x="914311" y="5020951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2" name="Picture Placeholder 10">
                <a:extLst>
                  <a:ext uri="{FF2B5EF4-FFF2-40B4-BE49-F238E27FC236}">
                    <a16:creationId xmlns:a16="http://schemas.microsoft.com/office/drawing/2014/main" id="{8EF9F7F4-0962-1D4A-8EF5-727251FF57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/>
              <a:stretch>
                <a:fillRect/>
              </a:stretch>
            </p:blipFill>
            <p:spPr>
              <a:xfrm>
                <a:off x="914311" y="5324732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3" name="Picture Placeholder 10">
                <a:extLst>
                  <a:ext uri="{FF2B5EF4-FFF2-40B4-BE49-F238E27FC236}">
                    <a16:creationId xmlns:a16="http://schemas.microsoft.com/office/drawing/2014/main" id="{885D89C6-9809-FD45-B08F-A27944C060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/>
              <a:stretch>
                <a:fillRect/>
              </a:stretch>
            </p:blipFill>
            <p:spPr>
              <a:xfrm>
                <a:off x="914311" y="5628513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4" name="Picture Placeholder 10">
                <a:extLst>
                  <a:ext uri="{FF2B5EF4-FFF2-40B4-BE49-F238E27FC236}">
                    <a16:creationId xmlns:a16="http://schemas.microsoft.com/office/drawing/2014/main" id="{D89BCADF-61F5-0D48-90EB-26F0E4FBB3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/>
              <a:stretch>
                <a:fillRect/>
              </a:stretch>
            </p:blipFill>
            <p:spPr>
              <a:xfrm>
                <a:off x="914311" y="593229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5" name="Picture Placeholder 10">
                <a:extLst>
                  <a:ext uri="{FF2B5EF4-FFF2-40B4-BE49-F238E27FC236}">
                    <a16:creationId xmlns:a16="http://schemas.microsoft.com/office/drawing/2014/main" id="{29760AB0-B798-6A4D-AC8A-A768DBF6DF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/>
              <a:stretch>
                <a:fillRect/>
              </a:stretch>
            </p:blipFill>
            <p:spPr>
              <a:xfrm>
                <a:off x="914311" y="6236074"/>
                <a:ext cx="200387" cy="20038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4036471-9127-DC4D-894B-B9CE3D3429BD}"/>
              </a:ext>
            </a:extLst>
          </p:cNvPr>
          <p:cNvGrpSpPr/>
          <p:nvPr userDrawn="1"/>
        </p:nvGrpSpPr>
        <p:grpSpPr>
          <a:xfrm>
            <a:off x="3385615" y="2088801"/>
            <a:ext cx="2928800" cy="1749736"/>
            <a:chOff x="3361575" y="1701615"/>
            <a:chExt cx="2928800" cy="1749736"/>
          </a:xfrm>
        </p:grpSpPr>
        <p:pic>
          <p:nvPicPr>
            <p:cNvPr id="407" name="Picture Placeholder 10">
              <a:extLst>
                <a:ext uri="{FF2B5EF4-FFF2-40B4-BE49-F238E27FC236}">
                  <a16:creationId xmlns:a16="http://schemas.microsoft.com/office/drawing/2014/main" id="{6E26E336-804D-2042-AC3C-1BEFC85438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3422574" y="3302123"/>
              <a:ext cx="85344" cy="8534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4B0FEF1-3B94-BA44-8498-C64DCDD8DCB8}"/>
                </a:ext>
              </a:extLst>
            </p:cNvPr>
            <p:cNvGrpSpPr/>
            <p:nvPr userDrawn="1"/>
          </p:nvGrpSpPr>
          <p:grpSpPr>
            <a:xfrm>
              <a:off x="3361575" y="1701615"/>
              <a:ext cx="2928800" cy="1749736"/>
              <a:chOff x="798374" y="1729047"/>
              <a:chExt cx="2928800" cy="1749736"/>
            </a:xfrm>
          </p:grpSpPr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AFE8036B-3A19-9442-901A-1B323E4FB8D8}"/>
                  </a:ext>
                </a:extLst>
              </p:cNvPr>
              <p:cNvGrpSpPr/>
              <p:nvPr userDrawn="1"/>
            </p:nvGrpSpPr>
            <p:grpSpPr>
              <a:xfrm>
                <a:off x="1508434" y="1729047"/>
                <a:ext cx="2218740" cy="1749736"/>
                <a:chOff x="1589261" y="4701947"/>
                <a:chExt cx="1317896" cy="1749736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CB2FE2C0-4DDF-B24D-93B8-BBCE095A4E9B}"/>
                    </a:ext>
                  </a:extLst>
                </p:cNvPr>
                <p:cNvSpPr/>
                <p:nvPr userDrawn="1"/>
              </p:nvSpPr>
              <p:spPr>
                <a:xfrm>
                  <a:off x="1589261" y="4701947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Port</a:t>
                  </a:r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5A703A29-F42D-9A45-BC00-36404057EFB0}"/>
                    </a:ext>
                  </a:extLst>
                </p:cNvPr>
                <p:cNvSpPr/>
                <p:nvPr userDrawn="1"/>
              </p:nvSpPr>
              <p:spPr>
                <a:xfrm>
                  <a:off x="1589261" y="5005728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Port of Virginia</a:t>
                  </a: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E38126C9-F2F6-9F40-96BF-D66A03FEC2F5}"/>
                    </a:ext>
                  </a:extLst>
                </p:cNvPr>
                <p:cNvSpPr/>
                <p:nvPr userDrawn="1"/>
              </p:nvSpPr>
              <p:spPr>
                <a:xfrm>
                  <a:off x="1589261" y="5309509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Rail Station</a:t>
                  </a:r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DA891025-C18E-AB42-91B5-CFB7A0096C2A}"/>
                    </a:ext>
                  </a:extLst>
                </p:cNvPr>
                <p:cNvSpPr/>
                <p:nvPr userDrawn="1"/>
              </p:nvSpPr>
              <p:spPr>
                <a:xfrm>
                  <a:off x="1589261" y="5613290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Bus Stop</a:t>
                  </a:r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82FE33DC-7A39-C84A-AFAC-4407A32AC68F}"/>
                    </a:ext>
                  </a:extLst>
                </p:cNvPr>
                <p:cNvSpPr/>
                <p:nvPr userDrawn="1"/>
              </p:nvSpPr>
              <p:spPr>
                <a:xfrm>
                  <a:off x="1589261" y="591707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City</a:t>
                  </a:r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A7871954-FA7B-5443-BEC0-05C602F83015}"/>
                    </a:ext>
                  </a:extLst>
                </p:cNvPr>
                <p:cNvSpPr/>
                <p:nvPr userDrawn="1"/>
              </p:nvSpPr>
              <p:spPr>
                <a:xfrm>
                  <a:off x="1589261" y="622085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De-emphasized City</a:t>
                  </a:r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D67DBC48-E7C5-0D48-BF84-6A37BBAE2A66}"/>
                  </a:ext>
                </a:extLst>
              </p:cNvPr>
              <p:cNvGrpSpPr/>
              <p:nvPr userDrawn="1"/>
            </p:nvGrpSpPr>
            <p:grpSpPr>
              <a:xfrm>
                <a:off x="798374" y="1744270"/>
                <a:ext cx="200387" cy="1394298"/>
                <a:chOff x="559451" y="4717170"/>
                <a:chExt cx="200387" cy="1394298"/>
              </a:xfrm>
            </p:grpSpPr>
            <p:pic>
              <p:nvPicPr>
                <p:cNvPr id="372" name="Picture Placeholder 10">
                  <a:extLst>
                    <a:ext uri="{FF2B5EF4-FFF2-40B4-BE49-F238E27FC236}">
                      <a16:creationId xmlns:a16="http://schemas.microsoft.com/office/drawing/2014/main" id="{D9E23257-8DB6-3144-85FD-6034449DC68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945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3" name="Picture Placeholder 10">
                  <a:extLst>
                    <a:ext uri="{FF2B5EF4-FFF2-40B4-BE49-F238E27FC236}">
                      <a16:creationId xmlns:a16="http://schemas.microsoft.com/office/drawing/2014/main" id="{03805D22-11F3-A645-8E1B-760D82BC5E4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45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4" name="Picture Placeholder 10">
                  <a:extLst>
                    <a:ext uri="{FF2B5EF4-FFF2-40B4-BE49-F238E27FC236}">
                      <a16:creationId xmlns:a16="http://schemas.microsoft.com/office/drawing/2014/main" id="{17722329-E81B-3740-A3B2-41DC385B62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945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5" name="Picture Placeholder 10">
                  <a:extLst>
                    <a:ext uri="{FF2B5EF4-FFF2-40B4-BE49-F238E27FC236}">
                      <a16:creationId xmlns:a16="http://schemas.microsoft.com/office/drawing/2014/main" id="{96D89431-7689-2C45-9B54-2E40137CAC0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945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76" name="Picture Placeholder 10">
                  <a:extLst>
                    <a:ext uri="{FF2B5EF4-FFF2-40B4-BE49-F238E27FC236}">
                      <a16:creationId xmlns:a16="http://schemas.microsoft.com/office/drawing/2014/main" id="{820CD000-A733-5747-9D0B-5AF08EB1DF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7484" y="5989689"/>
                  <a:ext cx="121779" cy="12177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5E37184-CC02-2740-9870-8DD78972C78A}"/>
                  </a:ext>
                </a:extLst>
              </p:cNvPr>
              <p:cNvGrpSpPr/>
              <p:nvPr userDrawn="1"/>
            </p:nvGrpSpPr>
            <p:grpSpPr>
              <a:xfrm>
                <a:off x="1126382" y="1744270"/>
                <a:ext cx="200387" cy="1111730"/>
                <a:chOff x="914311" y="4717170"/>
                <a:chExt cx="200387" cy="1111730"/>
              </a:xfrm>
            </p:grpSpPr>
            <p:pic>
              <p:nvPicPr>
                <p:cNvPr id="366" name="Picture Placeholder 10">
                  <a:extLst>
                    <a:ext uri="{FF2B5EF4-FFF2-40B4-BE49-F238E27FC236}">
                      <a16:creationId xmlns:a16="http://schemas.microsoft.com/office/drawing/2014/main" id="{1E0657A4-CD1F-2B4A-8A38-0790449205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431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7" name="Picture Placeholder 10">
                  <a:extLst>
                    <a:ext uri="{FF2B5EF4-FFF2-40B4-BE49-F238E27FC236}">
                      <a16:creationId xmlns:a16="http://schemas.microsoft.com/office/drawing/2014/main" id="{78877AF6-B614-6044-8AF5-E15C42BDC7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431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8" name="Picture Placeholder 10">
                  <a:extLst>
                    <a:ext uri="{FF2B5EF4-FFF2-40B4-BE49-F238E27FC236}">
                      <a16:creationId xmlns:a16="http://schemas.microsoft.com/office/drawing/2014/main" id="{A3DA4A3D-EAD9-CF43-B6C3-4D791C008E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431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9" name="Picture Placeholder 10">
                  <a:extLst>
                    <a:ext uri="{FF2B5EF4-FFF2-40B4-BE49-F238E27FC236}">
                      <a16:creationId xmlns:a16="http://schemas.microsoft.com/office/drawing/2014/main" id="{EFAAE529-8F97-2449-8C8E-859FFFD4601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431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406" name="Picture Placeholder 10">
              <a:extLst>
                <a:ext uri="{FF2B5EF4-FFF2-40B4-BE49-F238E27FC236}">
                  <a16:creationId xmlns:a16="http://schemas.microsoft.com/office/drawing/2014/main" id="{BF87C17C-AA57-2648-99DB-68DC7C385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3728886" y="2989357"/>
              <a:ext cx="121779" cy="1217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8" name="Picture Placeholder 10">
              <a:extLst>
                <a:ext uri="{FF2B5EF4-FFF2-40B4-BE49-F238E27FC236}">
                  <a16:creationId xmlns:a16="http://schemas.microsoft.com/office/drawing/2014/main" id="{13114133-8B59-FC4A-887E-B377FB0C3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3747104" y="3296197"/>
              <a:ext cx="85344" cy="8534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B24FABB9-27F1-7B4A-A388-DD5076EBD99D}"/>
              </a:ext>
            </a:extLst>
          </p:cNvPr>
          <p:cNvGrpSpPr/>
          <p:nvPr userDrawn="1"/>
        </p:nvGrpSpPr>
        <p:grpSpPr>
          <a:xfrm>
            <a:off x="6239532" y="2088801"/>
            <a:ext cx="2959199" cy="1749736"/>
            <a:chOff x="6239532" y="1701615"/>
            <a:chExt cx="2959199" cy="1749736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E3AF3C3-90C4-924D-9E7B-C69B43633AB1}"/>
                </a:ext>
              </a:extLst>
            </p:cNvPr>
            <p:cNvGrpSpPr/>
            <p:nvPr userDrawn="1"/>
          </p:nvGrpSpPr>
          <p:grpSpPr>
            <a:xfrm>
              <a:off x="6239532" y="1701615"/>
              <a:ext cx="2959199" cy="1749736"/>
              <a:chOff x="767975" y="1729047"/>
              <a:chExt cx="2959199" cy="1749736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ADF01D4D-6810-1347-A874-41437CEB7C94}"/>
                  </a:ext>
                </a:extLst>
              </p:cNvPr>
              <p:cNvGrpSpPr/>
              <p:nvPr userDrawn="1"/>
            </p:nvGrpSpPr>
            <p:grpSpPr>
              <a:xfrm>
                <a:off x="1508434" y="1729047"/>
                <a:ext cx="2218740" cy="1749736"/>
                <a:chOff x="1589261" y="4701947"/>
                <a:chExt cx="1317896" cy="1749736"/>
              </a:xfrm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1D775F83-9CDB-2341-8935-44AD2DAF0645}"/>
                    </a:ext>
                  </a:extLst>
                </p:cNvPr>
                <p:cNvSpPr/>
                <p:nvPr userDrawn="1"/>
              </p:nvSpPr>
              <p:spPr>
                <a:xfrm>
                  <a:off x="1589261" y="4701947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Point of Interest</a:t>
                  </a:r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C8173769-0409-D940-A6A7-10EF1A3CF4AF}"/>
                    </a:ext>
                  </a:extLst>
                </p:cNvPr>
                <p:cNvSpPr/>
                <p:nvPr userDrawn="1"/>
              </p:nvSpPr>
              <p:spPr>
                <a:xfrm>
                  <a:off x="1589261" y="5005728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Gas Main</a:t>
                  </a: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68B7D029-CA99-5946-8BA3-0508B1885D4E}"/>
                    </a:ext>
                  </a:extLst>
                </p:cNvPr>
                <p:cNvSpPr/>
                <p:nvPr userDrawn="1"/>
              </p:nvSpPr>
              <p:spPr>
                <a:xfrm>
                  <a:off x="1589261" y="5309509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Water Main</a:t>
                  </a: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F8DDD0B8-2539-9246-934F-3CB6969A37C5}"/>
                    </a:ext>
                  </a:extLst>
                </p:cNvPr>
                <p:cNvSpPr/>
                <p:nvPr userDrawn="1"/>
              </p:nvSpPr>
              <p:spPr>
                <a:xfrm>
                  <a:off x="1589261" y="5613290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Sewer Main</a:t>
                  </a: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B1A5ABF7-9E07-824E-BE7B-4B1FAF234EA7}"/>
                    </a:ext>
                  </a:extLst>
                </p:cNvPr>
                <p:cNvSpPr/>
                <p:nvPr userDrawn="1"/>
              </p:nvSpPr>
              <p:spPr>
                <a:xfrm>
                  <a:off x="1589261" y="591707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Metro Stop</a:t>
                  </a: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B1DF8583-9A4D-674A-BB65-9969C4D63C00}"/>
                    </a:ext>
                  </a:extLst>
                </p:cNvPr>
                <p:cNvSpPr/>
                <p:nvPr userDrawn="1"/>
              </p:nvSpPr>
              <p:spPr>
                <a:xfrm>
                  <a:off x="1589261" y="622085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VRE Stop</a:t>
                  </a:r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41F54B3F-40D8-5C4D-9121-781A862DE6D4}"/>
                  </a:ext>
                </a:extLst>
              </p:cNvPr>
              <p:cNvGrpSpPr/>
              <p:nvPr userDrawn="1"/>
            </p:nvGrpSpPr>
            <p:grpSpPr>
              <a:xfrm>
                <a:off x="767975" y="1744270"/>
                <a:ext cx="260504" cy="1709644"/>
                <a:chOff x="529052" y="4717170"/>
                <a:chExt cx="260504" cy="1709644"/>
              </a:xfrm>
            </p:grpSpPr>
            <p:pic>
              <p:nvPicPr>
                <p:cNvPr id="394" name="Picture Placeholder 10">
                  <a:extLst>
                    <a:ext uri="{FF2B5EF4-FFF2-40B4-BE49-F238E27FC236}">
                      <a16:creationId xmlns:a16="http://schemas.microsoft.com/office/drawing/2014/main" id="{BCD3D741-6BED-4942-8589-D9E14EF8B70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945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5" name="Picture Placeholder 10">
                  <a:extLst>
                    <a:ext uri="{FF2B5EF4-FFF2-40B4-BE49-F238E27FC236}">
                      <a16:creationId xmlns:a16="http://schemas.microsoft.com/office/drawing/2014/main" id="{9EA5A381-08CC-3746-8F87-9993A62C4E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945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6" name="Picture Placeholder 10">
                  <a:extLst>
                    <a:ext uri="{FF2B5EF4-FFF2-40B4-BE49-F238E27FC236}">
                      <a16:creationId xmlns:a16="http://schemas.microsoft.com/office/drawing/2014/main" id="{CF6FF145-57DB-1847-B24C-1BC5377A28F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945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7" name="Picture Placeholder 10">
                  <a:extLst>
                    <a:ext uri="{FF2B5EF4-FFF2-40B4-BE49-F238E27FC236}">
                      <a16:creationId xmlns:a16="http://schemas.microsoft.com/office/drawing/2014/main" id="{3FEB3EA2-CD4A-2044-98AE-EF1B8922CCC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945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8" name="Picture Placeholder 10">
                  <a:extLst>
                    <a:ext uri="{FF2B5EF4-FFF2-40B4-BE49-F238E27FC236}">
                      <a16:creationId xmlns:a16="http://schemas.microsoft.com/office/drawing/2014/main" id="{CA229116-A8B9-6747-8363-137CAAE1024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451" y="5932294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9" name="Picture Placeholder 10">
                  <a:extLst>
                    <a:ext uri="{FF2B5EF4-FFF2-40B4-BE49-F238E27FC236}">
                      <a16:creationId xmlns:a16="http://schemas.microsoft.com/office/drawing/2014/main" id="{9FEB0E64-1913-B340-9552-80D5BDFE0B1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9052" y="6264000"/>
                  <a:ext cx="260504" cy="162814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CEDA0339-905F-D54F-BEAB-DBCE8B6944D9}"/>
                  </a:ext>
                </a:extLst>
              </p:cNvPr>
              <p:cNvGrpSpPr/>
              <p:nvPr userDrawn="1"/>
            </p:nvGrpSpPr>
            <p:grpSpPr>
              <a:xfrm>
                <a:off x="1126382" y="1744270"/>
                <a:ext cx="200387" cy="1415511"/>
                <a:chOff x="914311" y="4717170"/>
                <a:chExt cx="200387" cy="1415511"/>
              </a:xfrm>
            </p:grpSpPr>
            <p:pic>
              <p:nvPicPr>
                <p:cNvPr id="388" name="Picture Placeholder 10">
                  <a:extLst>
                    <a:ext uri="{FF2B5EF4-FFF2-40B4-BE49-F238E27FC236}">
                      <a16:creationId xmlns:a16="http://schemas.microsoft.com/office/drawing/2014/main" id="{16CF4A44-FD22-0741-923A-6132D075223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4311" y="4717170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9" name="Picture Placeholder 10">
                  <a:extLst>
                    <a:ext uri="{FF2B5EF4-FFF2-40B4-BE49-F238E27FC236}">
                      <a16:creationId xmlns:a16="http://schemas.microsoft.com/office/drawing/2014/main" id="{FB7B7E4B-D88B-7F44-93D1-7A37194E87C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4311" y="5020951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0" name="Picture Placeholder 10">
                  <a:extLst>
                    <a:ext uri="{FF2B5EF4-FFF2-40B4-BE49-F238E27FC236}">
                      <a16:creationId xmlns:a16="http://schemas.microsoft.com/office/drawing/2014/main" id="{4C5FDC8B-8E81-C045-9A14-78BD469854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4311" y="5324732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1" name="Picture Placeholder 10">
                  <a:extLst>
                    <a:ext uri="{FF2B5EF4-FFF2-40B4-BE49-F238E27FC236}">
                      <a16:creationId xmlns:a16="http://schemas.microsoft.com/office/drawing/2014/main" id="{935AE4B5-6C12-7343-B242-672D0DBCC32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4311" y="5628513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92" name="Picture Placeholder 10">
                  <a:extLst>
                    <a:ext uri="{FF2B5EF4-FFF2-40B4-BE49-F238E27FC236}">
                      <a16:creationId xmlns:a16="http://schemas.microsoft.com/office/drawing/2014/main" id="{6DA9BEBC-23C3-2944-B5B1-91878FD8F80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4311" y="5932294"/>
                  <a:ext cx="200387" cy="20038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409" name="Picture Placeholder 10">
              <a:extLst>
                <a:ext uri="{FF2B5EF4-FFF2-40B4-BE49-F238E27FC236}">
                  <a16:creationId xmlns:a16="http://schemas.microsoft.com/office/drawing/2014/main" id="{914BB8FD-08EF-1844-86A9-7244F7996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7"/>
            <a:stretch>
              <a:fillRect/>
            </a:stretch>
          </p:blipFill>
          <p:spPr>
            <a:xfrm>
              <a:off x="6573420" y="3256651"/>
              <a:ext cx="260504" cy="1585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71B96224-1448-D046-A891-4DA1D0664605}"/>
              </a:ext>
            </a:extLst>
          </p:cNvPr>
          <p:cNvGrpSpPr/>
          <p:nvPr userDrawn="1"/>
        </p:nvGrpSpPr>
        <p:grpSpPr>
          <a:xfrm>
            <a:off x="3414549" y="4820319"/>
            <a:ext cx="3163990" cy="1445956"/>
            <a:chOff x="3360750" y="4820319"/>
            <a:chExt cx="3163990" cy="1445956"/>
          </a:xfrm>
        </p:grpSpPr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5351A100-664A-484E-97AA-C467ADE534D3}"/>
                </a:ext>
              </a:extLst>
            </p:cNvPr>
            <p:cNvGrpSpPr/>
            <p:nvPr userDrawn="1"/>
          </p:nvGrpSpPr>
          <p:grpSpPr>
            <a:xfrm>
              <a:off x="3360750" y="4820319"/>
              <a:ext cx="3163990" cy="1445956"/>
              <a:chOff x="3360750" y="4713225"/>
              <a:chExt cx="3163990" cy="144595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266A20-90D4-4246-A069-AEDFB3BF18F4}"/>
                  </a:ext>
                </a:extLst>
              </p:cNvPr>
              <p:cNvGrpSpPr/>
              <p:nvPr userDrawn="1"/>
            </p:nvGrpSpPr>
            <p:grpSpPr>
              <a:xfrm>
                <a:off x="4306000" y="4713225"/>
                <a:ext cx="2218740" cy="1445956"/>
                <a:chOff x="1589261" y="4701947"/>
                <a:chExt cx="1317896" cy="1445956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CD86D2C-A654-CB45-9FC2-8C711C6062F7}"/>
                    </a:ext>
                  </a:extLst>
                </p:cNvPr>
                <p:cNvSpPr/>
                <p:nvPr userDrawn="1"/>
              </p:nvSpPr>
              <p:spPr>
                <a:xfrm>
                  <a:off x="1589261" y="4701947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Bus Line</a:t>
                  </a: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27900609-7EC4-074F-8E20-33CCEADB377A}"/>
                    </a:ext>
                  </a:extLst>
                </p:cNvPr>
                <p:cNvSpPr/>
                <p:nvPr userDrawn="1"/>
              </p:nvSpPr>
              <p:spPr>
                <a:xfrm>
                  <a:off x="1589261" y="5005728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VRE Line</a:t>
                  </a: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DB01D66F-869C-904A-AA22-686A66A2CF52}"/>
                    </a:ext>
                  </a:extLst>
                </p:cNvPr>
                <p:cNvSpPr/>
                <p:nvPr userDrawn="1"/>
              </p:nvSpPr>
              <p:spPr>
                <a:xfrm>
                  <a:off x="1589261" y="5309509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Metro Line</a:t>
                  </a: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CDE02D0-F27D-4D47-8541-17EE75BCF206}"/>
                    </a:ext>
                  </a:extLst>
                </p:cNvPr>
                <p:cNvSpPr/>
                <p:nvPr userDrawn="1"/>
              </p:nvSpPr>
              <p:spPr>
                <a:xfrm>
                  <a:off x="1589261" y="5613290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Bike Path</a:t>
                  </a: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2DB80C2E-2001-0C48-9BE9-E279027C6108}"/>
                    </a:ext>
                  </a:extLst>
                </p:cNvPr>
                <p:cNvSpPr/>
                <p:nvPr userDrawn="1"/>
              </p:nvSpPr>
              <p:spPr>
                <a:xfrm>
                  <a:off x="1589261" y="5917071"/>
                  <a:ext cx="1317896" cy="230832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l"/>
                  <a:r>
                    <a:rPr lang="en-US" sz="900" b="0" i="0" dirty="0">
                      <a:solidFill>
                        <a:srgbClr val="003765"/>
                      </a:solidFill>
                      <a:latin typeface="Arial" charset="0"/>
                      <a:ea typeface="Arial" charset="0"/>
                      <a:cs typeface="Arial" charset="0"/>
                    </a:rPr>
                    <a:t>Foot Path</a:t>
                  </a:r>
                </a:p>
              </p:txBody>
            </p: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C6E6AACD-ECFA-774A-88B8-33D487E2167C}"/>
                  </a:ext>
                </a:extLst>
              </p:cNvPr>
              <p:cNvGrpSpPr/>
              <p:nvPr userDrawn="1"/>
            </p:nvGrpSpPr>
            <p:grpSpPr>
              <a:xfrm>
                <a:off x="3360750" y="4736545"/>
                <a:ext cx="948926" cy="1404339"/>
                <a:chOff x="537897" y="4743075"/>
                <a:chExt cx="948926" cy="1404339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73B06920-1B55-EE48-A350-CADF0753B60B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4743075"/>
                  <a:ext cx="948926" cy="166808"/>
                  <a:chOff x="481617" y="4743075"/>
                  <a:chExt cx="948926" cy="166808"/>
                </a:xfrm>
              </p:grpSpPr>
              <p:pic>
                <p:nvPicPr>
                  <p:cNvPr id="297" name="Picture Placeholder 10">
                    <a:extLst>
                      <a:ext uri="{FF2B5EF4-FFF2-40B4-BE49-F238E27FC236}">
                        <a16:creationId xmlns:a16="http://schemas.microsoft.com/office/drawing/2014/main" id="{DA89EE01-6BDB-0B4C-9E16-BA4CDBA5EF0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81617" y="4743075"/>
                    <a:ext cx="414485" cy="1657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8" name="Picture Placeholder 10">
                    <a:extLst>
                      <a:ext uri="{FF2B5EF4-FFF2-40B4-BE49-F238E27FC236}">
                        <a16:creationId xmlns:a16="http://schemas.microsoft.com/office/drawing/2014/main" id="{A4BD4E68-91DC-7A43-8943-3235F2BD1DC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016058" y="4744089"/>
                    <a:ext cx="414485" cy="1657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pic>
              <p:nvPicPr>
                <p:cNvPr id="295" name="Picture Placeholder 10">
                  <a:extLst>
                    <a:ext uri="{FF2B5EF4-FFF2-40B4-BE49-F238E27FC236}">
                      <a16:creationId xmlns:a16="http://schemas.microsoft.com/office/drawing/2014/main" id="{208AE4AC-BFF1-DD47-BF4D-8323D94EC7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897" y="5068966"/>
                  <a:ext cx="414485" cy="130266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AB2E5EA8-8B41-F147-B7B4-FAB027FFE75B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5356891"/>
                  <a:ext cx="948926" cy="171684"/>
                  <a:chOff x="481617" y="4740637"/>
                  <a:chExt cx="948926" cy="171684"/>
                </a:xfrm>
              </p:grpSpPr>
              <p:pic>
                <p:nvPicPr>
                  <p:cNvPr id="293" name="Picture Placeholder 10">
                    <a:extLst>
                      <a:ext uri="{FF2B5EF4-FFF2-40B4-BE49-F238E27FC236}">
                        <a16:creationId xmlns:a16="http://schemas.microsoft.com/office/drawing/2014/main" id="{F772B230-6E1C-3A4F-BF2E-7C16C26C1D6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81617" y="4740637"/>
                    <a:ext cx="414485" cy="17067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4" name="Picture Placeholder 10">
                    <a:extLst>
                      <a:ext uri="{FF2B5EF4-FFF2-40B4-BE49-F238E27FC236}">
                        <a16:creationId xmlns:a16="http://schemas.microsoft.com/office/drawing/2014/main" id="{0B965534-BA1C-AC46-9E4C-309867C5210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016058" y="4741651"/>
                    <a:ext cx="414485" cy="17067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3160AD11-0723-BE4A-BCFC-CD1BFE78BF18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5662432"/>
                  <a:ext cx="948926" cy="176856"/>
                  <a:chOff x="481617" y="4738051"/>
                  <a:chExt cx="948926" cy="176856"/>
                </a:xfrm>
              </p:grpSpPr>
              <p:pic>
                <p:nvPicPr>
                  <p:cNvPr id="291" name="Picture Placeholder 10">
                    <a:extLst>
                      <a:ext uri="{FF2B5EF4-FFF2-40B4-BE49-F238E27FC236}">
                        <a16:creationId xmlns:a16="http://schemas.microsoft.com/office/drawing/2014/main" id="{6686CF99-450D-6F49-8D29-6CA4F05559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81617" y="4738051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2" name="Picture Placeholder 10">
                    <a:extLst>
                      <a:ext uri="{FF2B5EF4-FFF2-40B4-BE49-F238E27FC236}">
                        <a16:creationId xmlns:a16="http://schemas.microsoft.com/office/drawing/2014/main" id="{6438E1BE-E49F-B44B-AFAE-93A4F867E2A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016058" y="4739065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8D79C337-CF90-9841-8F95-00A3591A1D74}"/>
                    </a:ext>
                  </a:extLst>
                </p:cNvPr>
                <p:cNvGrpSpPr/>
                <p:nvPr userDrawn="1"/>
              </p:nvGrpSpPr>
              <p:grpSpPr>
                <a:xfrm>
                  <a:off x="537897" y="5970558"/>
                  <a:ext cx="948926" cy="176856"/>
                  <a:chOff x="481617" y="4738051"/>
                  <a:chExt cx="948926" cy="176856"/>
                </a:xfrm>
              </p:grpSpPr>
              <p:pic>
                <p:nvPicPr>
                  <p:cNvPr id="289" name="Picture Placeholder 10">
                    <a:extLst>
                      <a:ext uri="{FF2B5EF4-FFF2-40B4-BE49-F238E27FC236}">
                        <a16:creationId xmlns:a16="http://schemas.microsoft.com/office/drawing/2014/main" id="{D9356E8D-04CF-3745-9C66-8DEA026557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1617" y="4738051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90" name="Picture Placeholder 10">
                    <a:extLst>
                      <a:ext uri="{FF2B5EF4-FFF2-40B4-BE49-F238E27FC236}">
                        <a16:creationId xmlns:a16="http://schemas.microsoft.com/office/drawing/2014/main" id="{88F868C5-0818-1A4E-A8BA-378C0F0C827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016058" y="4739065"/>
                    <a:ext cx="414485" cy="175842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</p:grpSp>
        </p:grpSp>
        <p:pic>
          <p:nvPicPr>
            <p:cNvPr id="417" name="Picture Placeholder 10">
              <a:extLst>
                <a:ext uri="{FF2B5EF4-FFF2-40B4-BE49-F238E27FC236}">
                  <a16:creationId xmlns:a16="http://schemas.microsoft.com/office/drawing/2014/main" id="{96ED309E-8948-5846-8C29-3B3BC28CA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7"/>
            <a:stretch>
              <a:fillRect/>
            </a:stretch>
          </p:blipFill>
          <p:spPr>
            <a:xfrm>
              <a:off x="3889971" y="5169530"/>
              <a:ext cx="414482" cy="13026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8" name="Text Placeholder 20">
            <a:extLst>
              <a:ext uri="{FF2B5EF4-FFF2-40B4-BE49-F238E27FC236}">
                <a16:creationId xmlns:a16="http://schemas.microsoft.com/office/drawing/2014/main" id="{4390F2A5-2D76-CF4E-B9BA-CA4A00B91A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789" y="1584824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Place Icons</a:t>
            </a:r>
          </a:p>
        </p:txBody>
      </p:sp>
    </p:spTree>
    <p:extLst>
      <p:ext uri="{BB962C8B-B14F-4D97-AF65-F5344CB8AC3E}">
        <p14:creationId xmlns:p14="http://schemas.microsoft.com/office/powerpoint/2010/main" val="220582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Map 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Map icons</a:t>
            </a:r>
          </a:p>
        </p:txBody>
      </p:sp>
      <p:sp>
        <p:nvSpPr>
          <p:cNvPr id="186" name="Text Placeholder 20">
            <a:extLst>
              <a:ext uri="{FF2B5EF4-FFF2-40B4-BE49-F238E27FC236}">
                <a16:creationId xmlns:a16="http://schemas.microsoft.com/office/drawing/2014/main" id="{FD054202-0EF4-DC45-9F63-C031020F20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818" y="3663815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Property Point Icons</a:t>
            </a:r>
          </a:p>
        </p:txBody>
      </p:sp>
      <p:sp>
        <p:nvSpPr>
          <p:cNvPr id="418" name="Text Placeholder 20">
            <a:extLst>
              <a:ext uri="{FF2B5EF4-FFF2-40B4-BE49-F238E27FC236}">
                <a16:creationId xmlns:a16="http://schemas.microsoft.com/office/drawing/2014/main" id="{4390F2A5-2D76-CF4E-B9BA-CA4A00B91A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789" y="1584824"/>
            <a:ext cx="1792731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Compass Indicator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653A3F8-545D-0C4C-84BA-0B5D35EA7951}"/>
              </a:ext>
            </a:extLst>
          </p:cNvPr>
          <p:cNvGrpSpPr/>
          <p:nvPr userDrawn="1"/>
        </p:nvGrpSpPr>
        <p:grpSpPr>
          <a:xfrm>
            <a:off x="540386" y="4101422"/>
            <a:ext cx="4068314" cy="2164853"/>
            <a:chOff x="3596761" y="1829449"/>
            <a:chExt cx="4068314" cy="2164853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CD273B0-620C-FB49-AEB6-54D7FEC6423E}"/>
                </a:ext>
              </a:extLst>
            </p:cNvPr>
            <p:cNvGrpSpPr/>
            <p:nvPr userDrawn="1"/>
          </p:nvGrpSpPr>
          <p:grpSpPr>
            <a:xfrm>
              <a:off x="3596761" y="2801693"/>
              <a:ext cx="4068314" cy="230832"/>
              <a:chOff x="3596761" y="2806878"/>
              <a:chExt cx="4068314" cy="230832"/>
            </a:xfrm>
          </p:grpSpPr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FA3D4481-D905-4D4A-BA1C-2D2274E2A9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3596761" y="280799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0E865AF2-E883-3D4B-8FCE-B4B736E4F3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340527" y="280799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F1FA13C2-0684-8B4A-8C1E-9E1334913E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5084295" y="280799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57FD9582-0606-6440-AA72-DE7F30EEE5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4712410" y="280799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4021ACA3-3EEA-EB4E-894D-3D5D847694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3968644" y="2807994"/>
                <a:ext cx="228600" cy="228600"/>
              </a:xfrm>
              <a:prstGeom prst="rect">
                <a:avLst/>
              </a:prstGeom>
            </p:spPr>
          </p:pic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D8EA221-064C-7A43-9BE3-927F9D01E76D}"/>
                  </a:ext>
                </a:extLst>
              </p:cNvPr>
              <p:cNvSpPr/>
              <p:nvPr userDrawn="1"/>
            </p:nvSpPr>
            <p:spPr>
              <a:xfrm>
                <a:off x="5446335" y="2806878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Property Point Diamond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D5D8D93-AF19-E345-9C0B-84916F025E32}"/>
                </a:ext>
              </a:extLst>
            </p:cNvPr>
            <p:cNvGrpSpPr/>
            <p:nvPr userDrawn="1"/>
          </p:nvGrpSpPr>
          <p:grpSpPr>
            <a:xfrm>
              <a:off x="3596761" y="3122285"/>
              <a:ext cx="4068314" cy="230832"/>
              <a:chOff x="3596761" y="3120767"/>
              <a:chExt cx="4068314" cy="230832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C60C25FC-4D50-ED4B-9FD0-A3878FC462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3596761" y="312188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91B79317-BA08-0441-ABC3-B916EA8D7E2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4340527" y="312188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F16B054F-57F1-BC43-AA69-56CE9390EA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5084295" y="312188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8A8D73C0-B06D-4D4E-8E5E-95C43EA06D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4712410" y="312188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BA2B75F2-3287-4B45-8821-067AA88561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3968644" y="3121883"/>
                <a:ext cx="228600" cy="228600"/>
              </a:xfrm>
              <a:prstGeom prst="rect">
                <a:avLst/>
              </a:prstGeom>
            </p:spPr>
          </p:pic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CC6B2A7-2407-E546-8D51-FE1916D0331F}"/>
                  </a:ext>
                </a:extLst>
              </p:cNvPr>
              <p:cNvSpPr/>
              <p:nvPr userDrawn="1"/>
            </p:nvSpPr>
            <p:spPr>
              <a:xfrm>
                <a:off x="5446335" y="3120767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Numbered Property Point Diamond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AED4386-CDAC-8E40-982E-61779801DBA6}"/>
                </a:ext>
              </a:extLst>
            </p:cNvPr>
            <p:cNvGrpSpPr/>
            <p:nvPr userDrawn="1"/>
          </p:nvGrpSpPr>
          <p:grpSpPr>
            <a:xfrm>
              <a:off x="3634861" y="3442877"/>
              <a:ext cx="4030214" cy="230832"/>
              <a:chOff x="3634861" y="3440215"/>
              <a:chExt cx="4030214" cy="230832"/>
            </a:xfrm>
          </p:grpSpPr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FDC94313-3D7B-1143-8471-EEA6E303D8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3634861" y="3479431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EE29EDC3-C3B3-924A-AF23-494C98FD05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4378627" y="3479431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8FE619FE-08EF-1C42-BF30-8F53C1024A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5122395" y="3479431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4F9ED6BF-FADB-A64F-B444-F574716457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4750510" y="3479431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6F907894-BB62-DB44-83A4-1E645F0B39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4006744" y="3479431"/>
                <a:ext cx="152400" cy="152400"/>
              </a:xfrm>
              <a:prstGeom prst="rect">
                <a:avLst/>
              </a:prstGeom>
            </p:spPr>
          </p:pic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4F1007B-45B6-4D45-8A37-ED48F24A8D6D}"/>
                  </a:ext>
                </a:extLst>
              </p:cNvPr>
              <p:cNvSpPr/>
              <p:nvPr userDrawn="1"/>
            </p:nvSpPr>
            <p:spPr>
              <a:xfrm>
                <a:off x="5446335" y="3440215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Property Point Circle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0B70A42-9BFA-A442-872C-EDA7E31881A7}"/>
                </a:ext>
              </a:extLst>
            </p:cNvPr>
            <p:cNvGrpSpPr/>
            <p:nvPr userDrawn="1"/>
          </p:nvGrpSpPr>
          <p:grpSpPr>
            <a:xfrm>
              <a:off x="3634861" y="2160509"/>
              <a:ext cx="4030214" cy="230832"/>
              <a:chOff x="3634861" y="2157663"/>
              <a:chExt cx="4030214" cy="230832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94887EEA-8636-4A4D-AFA1-60B309813C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3634861" y="2196879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2E63D7F4-2A19-FD41-8B24-1B773FFE97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4378627" y="2196879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1" name="Picture 170">
                <a:extLst>
                  <a:ext uri="{FF2B5EF4-FFF2-40B4-BE49-F238E27FC236}">
                    <a16:creationId xmlns:a16="http://schemas.microsoft.com/office/drawing/2014/main" id="{28EC951C-3274-8F46-B8B1-90F3AF1658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5122395" y="2196879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1894897A-B6EF-294C-9D26-57D6014D75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4750510" y="2196879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5523B63D-8B92-1C41-9F43-B9CA409729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4006744" y="2196879"/>
                <a:ext cx="152400" cy="152400"/>
              </a:xfrm>
              <a:prstGeom prst="rect">
                <a:avLst/>
              </a:prstGeom>
            </p:spPr>
          </p:pic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8BCFB26-39FE-D542-BAC7-D67100143E50}"/>
                  </a:ext>
                </a:extLst>
              </p:cNvPr>
              <p:cNvSpPr/>
              <p:nvPr userDrawn="1"/>
            </p:nvSpPr>
            <p:spPr>
              <a:xfrm>
                <a:off x="5446335" y="2157663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Property Points Square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2EBDBBC7-FB8F-7B40-B00C-D92D09B53728}"/>
                </a:ext>
              </a:extLst>
            </p:cNvPr>
            <p:cNvGrpSpPr/>
            <p:nvPr userDrawn="1"/>
          </p:nvGrpSpPr>
          <p:grpSpPr>
            <a:xfrm>
              <a:off x="3628511" y="1829449"/>
              <a:ext cx="4036564" cy="241300"/>
              <a:chOff x="3628511" y="1829449"/>
              <a:chExt cx="4036564" cy="241300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F1203CFD-31BF-6843-B3A3-84792E1B3D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3628511" y="1829449"/>
                <a:ext cx="165100" cy="241300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F2CB0B16-441E-D34A-97B5-1DD8FD667C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4372277" y="1829449"/>
                <a:ext cx="165100" cy="241300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7F58BA1B-8337-714C-863A-34D2386DFC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5116045" y="1829449"/>
                <a:ext cx="165100" cy="241300"/>
              </a:xfrm>
              <a:prstGeom prst="rect">
                <a:avLst/>
              </a:prstGeom>
            </p:spPr>
          </p:pic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03A1A2B5-564D-F145-B47E-B2EA47C8AC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/>
              <a:stretch>
                <a:fillRect/>
              </a:stretch>
            </p:blipFill>
            <p:spPr>
              <a:xfrm>
                <a:off x="4744160" y="1829449"/>
                <a:ext cx="165100" cy="241300"/>
              </a:xfrm>
              <a:prstGeom prst="rect">
                <a:avLst/>
              </a:prstGeom>
            </p:spPr>
          </p:pic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F93B403E-692A-EE42-BC3F-2CA4ADEEBD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/>
              <a:stretch>
                <a:fillRect/>
              </a:stretch>
            </p:blipFill>
            <p:spPr>
              <a:xfrm>
                <a:off x="4000394" y="1829449"/>
                <a:ext cx="165100" cy="241300"/>
              </a:xfrm>
              <a:prstGeom prst="rect">
                <a:avLst/>
              </a:prstGeom>
            </p:spPr>
          </p:pic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38CE6C18-B0C4-2F44-A527-05F136C571A4}"/>
                  </a:ext>
                </a:extLst>
              </p:cNvPr>
              <p:cNvSpPr/>
              <p:nvPr userDrawn="1"/>
            </p:nvSpPr>
            <p:spPr>
              <a:xfrm>
                <a:off x="5446335" y="1834683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Single Selected Primary Property Point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0995DAF-91A5-7048-8C3A-0DCC0F2C77E7}"/>
                </a:ext>
              </a:extLst>
            </p:cNvPr>
            <p:cNvGrpSpPr/>
            <p:nvPr userDrawn="1"/>
          </p:nvGrpSpPr>
          <p:grpSpPr>
            <a:xfrm>
              <a:off x="3634861" y="2481101"/>
              <a:ext cx="4030214" cy="230832"/>
              <a:chOff x="3634861" y="2480918"/>
              <a:chExt cx="4030214" cy="230832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8D78C7A9-CE4A-8E46-9DD7-F2D4C505E4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/>
              <a:stretch>
                <a:fillRect/>
              </a:stretch>
            </p:blipFill>
            <p:spPr>
              <a:xfrm>
                <a:off x="3634861" y="2507434"/>
                <a:ext cx="152400" cy="177800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A4332196-7CAF-FD4B-8EDA-9BE7EA6D21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/>
              <a:stretch>
                <a:fillRect/>
              </a:stretch>
            </p:blipFill>
            <p:spPr>
              <a:xfrm>
                <a:off x="4378627" y="2507434"/>
                <a:ext cx="152400" cy="177800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7B0F5BD4-55D0-9449-9A4B-9647325B4F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/>
              <a:stretch>
                <a:fillRect/>
              </a:stretch>
            </p:blipFill>
            <p:spPr>
              <a:xfrm>
                <a:off x="5122395" y="2507434"/>
                <a:ext cx="152400" cy="177800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81799900-D382-5946-A36B-931C339198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/>
              <a:stretch>
                <a:fillRect/>
              </a:stretch>
            </p:blipFill>
            <p:spPr>
              <a:xfrm>
                <a:off x="4750510" y="2507434"/>
                <a:ext cx="152400" cy="177800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A8697519-EAB1-CD42-B0B3-CD1A8994814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/>
              <a:stretch>
                <a:fillRect/>
              </a:stretch>
            </p:blipFill>
            <p:spPr>
              <a:xfrm>
                <a:off x="4006744" y="2507434"/>
                <a:ext cx="152400" cy="177800"/>
              </a:xfrm>
              <a:prstGeom prst="rect">
                <a:avLst/>
              </a:prstGeom>
            </p:spPr>
          </p:pic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52880D5-EA57-2C49-BC5A-0B5329909425}"/>
                  </a:ext>
                </a:extLst>
              </p:cNvPr>
              <p:cNvSpPr/>
              <p:nvPr userDrawn="1"/>
            </p:nvSpPr>
            <p:spPr>
              <a:xfrm>
                <a:off x="5446335" y="2480918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Numbered Property Point Square</a:t>
                </a: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39A76D94-CC50-114E-9799-69B17F71C65A}"/>
                </a:ext>
              </a:extLst>
            </p:cNvPr>
            <p:cNvGrpSpPr/>
            <p:nvPr userDrawn="1"/>
          </p:nvGrpSpPr>
          <p:grpSpPr>
            <a:xfrm>
              <a:off x="3634861" y="3763470"/>
              <a:ext cx="4030214" cy="230832"/>
              <a:chOff x="3634861" y="3763470"/>
              <a:chExt cx="4030214" cy="230832"/>
            </a:xfrm>
          </p:grpSpPr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674EED78-19E3-8C45-AA48-52A2C7925A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/>
              <a:stretch>
                <a:fillRect/>
              </a:stretch>
            </p:blipFill>
            <p:spPr>
              <a:xfrm>
                <a:off x="3634861" y="3796336"/>
                <a:ext cx="152400" cy="165100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98A1E226-624A-3A4E-9911-2DA029A18D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/>
              <a:stretch>
                <a:fillRect/>
              </a:stretch>
            </p:blipFill>
            <p:spPr>
              <a:xfrm>
                <a:off x="4378627" y="3796336"/>
                <a:ext cx="152400" cy="165100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81C3A30D-820D-BF46-A31F-4430EB7D17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/>
              <a:stretch>
                <a:fillRect/>
              </a:stretch>
            </p:blipFill>
            <p:spPr>
              <a:xfrm>
                <a:off x="5122395" y="3796336"/>
                <a:ext cx="152400" cy="165100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70322A00-FD01-DE4B-9EFE-AF38771DE1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/>
              <a:stretch>
                <a:fillRect/>
              </a:stretch>
            </p:blipFill>
            <p:spPr>
              <a:xfrm>
                <a:off x="4750510" y="3796336"/>
                <a:ext cx="152400" cy="165100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2DB43EAA-CEB0-A04F-A96C-FCC9174135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/>
              <a:stretch>
                <a:fillRect/>
              </a:stretch>
            </p:blipFill>
            <p:spPr>
              <a:xfrm>
                <a:off x="4006744" y="3796336"/>
                <a:ext cx="152400" cy="165100"/>
              </a:xfrm>
              <a:prstGeom prst="rect">
                <a:avLst/>
              </a:prstGeom>
            </p:spPr>
          </p:pic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FB8CA1-9EEE-6C4A-8975-6B3E68F63C3F}"/>
                  </a:ext>
                </a:extLst>
              </p:cNvPr>
              <p:cNvSpPr/>
              <p:nvPr userDrawn="1"/>
            </p:nvSpPr>
            <p:spPr>
              <a:xfrm>
                <a:off x="5446335" y="376347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Numbered Property Point Circle</a:t>
                </a:r>
              </a:p>
            </p:txBody>
          </p:sp>
        </p:grpSp>
      </p:grpSp>
      <p:sp>
        <p:nvSpPr>
          <p:cNvPr id="194" name="Text Placeholder 20">
            <a:extLst>
              <a:ext uri="{FF2B5EF4-FFF2-40B4-BE49-F238E27FC236}">
                <a16:creationId xmlns:a16="http://schemas.microsoft.com/office/drawing/2014/main" id="{43FD4DA1-383F-2441-9CEB-8DB51FA0D6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0670" y="3674410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Existing/Proposed Route Lines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1B0BBB-5F19-BB44-85D5-DB2F3F2EC01D}"/>
              </a:ext>
            </a:extLst>
          </p:cNvPr>
          <p:cNvGrpSpPr/>
          <p:nvPr userDrawn="1"/>
        </p:nvGrpSpPr>
        <p:grpSpPr>
          <a:xfrm>
            <a:off x="5426014" y="4108011"/>
            <a:ext cx="2828930" cy="2158264"/>
            <a:chOff x="6153437" y="4106656"/>
            <a:chExt cx="2828930" cy="21582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694980-1E03-274E-BF64-6E810655DFF4}"/>
                </a:ext>
              </a:extLst>
            </p:cNvPr>
            <p:cNvGrpSpPr/>
            <p:nvPr userDrawn="1"/>
          </p:nvGrpSpPr>
          <p:grpSpPr>
            <a:xfrm>
              <a:off x="6763627" y="4106656"/>
              <a:ext cx="2218740" cy="358176"/>
              <a:chOff x="6757348" y="4106656"/>
              <a:chExt cx="2218740" cy="358176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CA9778BC-2802-3E4A-8992-FDC4C047DB88}"/>
                  </a:ext>
                </a:extLst>
              </p:cNvPr>
              <p:cNvSpPr/>
              <p:nvPr userDrawn="1"/>
            </p:nvSpPr>
            <p:spPr>
              <a:xfrm>
                <a:off x="6757348" y="4106656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Existing Interstate</a:t>
                </a: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98322641-31BA-EE45-87FC-C02431F636E8}"/>
                  </a:ext>
                </a:extLst>
              </p:cNvPr>
              <p:cNvSpPr/>
              <p:nvPr userDrawn="1"/>
            </p:nvSpPr>
            <p:spPr>
              <a:xfrm>
                <a:off x="6757348" y="423400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Proposed Interstate</a:t>
                </a: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35879D0B-488C-F246-8C4A-15D0EF654052}"/>
                </a:ext>
              </a:extLst>
            </p:cNvPr>
            <p:cNvGrpSpPr/>
            <p:nvPr userDrawn="1"/>
          </p:nvGrpSpPr>
          <p:grpSpPr>
            <a:xfrm>
              <a:off x="6763627" y="4466674"/>
              <a:ext cx="2218740" cy="358176"/>
              <a:chOff x="6757348" y="4106656"/>
              <a:chExt cx="2218740" cy="358176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0CAF5709-C209-A346-9350-2EE48A1E09DA}"/>
                  </a:ext>
                </a:extLst>
              </p:cNvPr>
              <p:cNvSpPr/>
              <p:nvPr userDrawn="1"/>
            </p:nvSpPr>
            <p:spPr>
              <a:xfrm>
                <a:off x="6757348" y="4106656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Existing Highway</a:t>
                </a: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B5B8BA8-3AF6-0F4D-A52B-5A68E40B3E30}"/>
                  </a:ext>
                </a:extLst>
              </p:cNvPr>
              <p:cNvSpPr/>
              <p:nvPr userDrawn="1"/>
            </p:nvSpPr>
            <p:spPr>
              <a:xfrm>
                <a:off x="6757348" y="423400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Proposed Highway</a:t>
                </a: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4BC793D-F985-8E40-83EF-969AB91E374E}"/>
                </a:ext>
              </a:extLst>
            </p:cNvPr>
            <p:cNvGrpSpPr/>
            <p:nvPr userDrawn="1"/>
          </p:nvGrpSpPr>
          <p:grpSpPr>
            <a:xfrm>
              <a:off x="6763627" y="4826692"/>
              <a:ext cx="2218740" cy="358176"/>
              <a:chOff x="6757348" y="4106656"/>
              <a:chExt cx="2218740" cy="358176"/>
            </a:xfrm>
          </p:grpSpPr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D85E2914-109B-5A41-A37C-3F933BAC11D4}"/>
                  </a:ext>
                </a:extLst>
              </p:cNvPr>
              <p:cNvSpPr/>
              <p:nvPr userDrawn="1"/>
            </p:nvSpPr>
            <p:spPr>
              <a:xfrm>
                <a:off x="6757348" y="4106656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Existing Local Road</a:t>
                </a: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AC4370B0-1608-0F47-9A1E-56F445FEA558}"/>
                  </a:ext>
                </a:extLst>
              </p:cNvPr>
              <p:cNvSpPr/>
              <p:nvPr userDrawn="1"/>
            </p:nvSpPr>
            <p:spPr>
              <a:xfrm>
                <a:off x="6757348" y="423400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Proposed Local Road</a:t>
                </a:r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A927813D-8ADF-AD4B-9499-8664B28EBF1B}"/>
                </a:ext>
              </a:extLst>
            </p:cNvPr>
            <p:cNvGrpSpPr/>
            <p:nvPr userDrawn="1"/>
          </p:nvGrpSpPr>
          <p:grpSpPr>
            <a:xfrm>
              <a:off x="6763627" y="5186710"/>
              <a:ext cx="2218740" cy="358176"/>
              <a:chOff x="6757348" y="4106656"/>
              <a:chExt cx="2218740" cy="358176"/>
            </a:xfrm>
          </p:grpSpPr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17D62880-7923-244E-93C4-B53680317401}"/>
                  </a:ext>
                </a:extLst>
              </p:cNvPr>
              <p:cNvSpPr/>
              <p:nvPr userDrawn="1"/>
            </p:nvSpPr>
            <p:spPr>
              <a:xfrm>
                <a:off x="6757348" y="4106656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Existing Rail</a:t>
                </a: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09DC325F-B24B-0B49-961E-B1CA48EF35AD}"/>
                  </a:ext>
                </a:extLst>
              </p:cNvPr>
              <p:cNvSpPr/>
              <p:nvPr userDrawn="1"/>
            </p:nvSpPr>
            <p:spPr>
              <a:xfrm>
                <a:off x="6757348" y="423400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Proposed Rail</a:t>
                </a: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E9D0B5CD-38C2-2346-9EDC-247CAB1403E2}"/>
                </a:ext>
              </a:extLst>
            </p:cNvPr>
            <p:cNvGrpSpPr/>
            <p:nvPr userDrawn="1"/>
          </p:nvGrpSpPr>
          <p:grpSpPr>
            <a:xfrm>
              <a:off x="6763627" y="5906744"/>
              <a:ext cx="2218740" cy="358176"/>
              <a:chOff x="6757348" y="4123132"/>
              <a:chExt cx="2218740" cy="358176"/>
            </a:xfrm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0AFAEE97-7184-2C43-B517-06B7F4BD4D92}"/>
                  </a:ext>
                </a:extLst>
              </p:cNvPr>
              <p:cNvSpPr/>
              <p:nvPr userDrawn="1"/>
            </p:nvSpPr>
            <p:spPr>
              <a:xfrm>
                <a:off x="6757348" y="4123132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Existing Bike/Footpath</a:t>
                </a: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70B626B-6C36-AC4A-835A-9F189A11EE58}"/>
                  </a:ext>
                </a:extLst>
              </p:cNvPr>
              <p:cNvSpPr/>
              <p:nvPr userDrawn="1"/>
            </p:nvSpPr>
            <p:spPr>
              <a:xfrm>
                <a:off x="6757348" y="4250476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Proposed Bike/Footpath</a:t>
                </a: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50224C1-10E8-3A4D-BE69-024C4F03A765}"/>
                </a:ext>
              </a:extLst>
            </p:cNvPr>
            <p:cNvGrpSpPr/>
            <p:nvPr userDrawn="1"/>
          </p:nvGrpSpPr>
          <p:grpSpPr>
            <a:xfrm>
              <a:off x="6763627" y="5546728"/>
              <a:ext cx="2218740" cy="358176"/>
              <a:chOff x="6757348" y="4106656"/>
              <a:chExt cx="2218740" cy="358176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33C1C165-EC34-F24D-827A-2CB1F905836C}"/>
                  </a:ext>
                </a:extLst>
              </p:cNvPr>
              <p:cNvSpPr/>
              <p:nvPr userDrawn="1"/>
            </p:nvSpPr>
            <p:spPr>
              <a:xfrm>
                <a:off x="6757348" y="4106656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Existing Mass Transit</a:t>
                </a: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816192D6-4519-5044-9953-DF5745792653}"/>
                  </a:ext>
                </a:extLst>
              </p:cNvPr>
              <p:cNvSpPr/>
              <p:nvPr userDrawn="1"/>
            </p:nvSpPr>
            <p:spPr>
              <a:xfrm>
                <a:off x="6757348" y="423400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Proposed Mass Transit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C3CCBD-A6F2-7D4E-B3E5-016E1D48C96E}"/>
                </a:ext>
              </a:extLst>
            </p:cNvPr>
            <p:cNvGrpSpPr/>
            <p:nvPr userDrawn="1"/>
          </p:nvGrpSpPr>
          <p:grpSpPr>
            <a:xfrm>
              <a:off x="6153437" y="4190663"/>
              <a:ext cx="451174" cy="1967049"/>
              <a:chOff x="6153437" y="4190663"/>
              <a:chExt cx="451174" cy="1967049"/>
            </a:xfrm>
          </p:grpSpPr>
          <p:pic>
            <p:nvPicPr>
              <p:cNvPr id="421" name="Picture 420">
                <a:extLst>
                  <a:ext uri="{FF2B5EF4-FFF2-40B4-BE49-F238E27FC236}">
                    <a16:creationId xmlns:a16="http://schemas.microsoft.com/office/drawing/2014/main" id="{E0EA6E57-9559-2C4A-9DE2-36705D0E1B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/>
              <a:stretch>
                <a:fillRect/>
              </a:stretch>
            </p:blipFill>
            <p:spPr>
              <a:xfrm>
                <a:off x="6172811" y="6018012"/>
                <a:ext cx="431800" cy="1397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AC463FE-D4B8-8A4E-B6C0-DF2EDB027C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/>
              <a:stretch>
                <a:fillRect/>
              </a:stretch>
            </p:blipFill>
            <p:spPr>
              <a:xfrm>
                <a:off x="6167377" y="5657994"/>
                <a:ext cx="431800" cy="1397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C2D5351-089B-8C47-8DF8-0EDB6C63EC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/>
              <a:stretch>
                <a:fillRect/>
              </a:stretch>
            </p:blipFill>
            <p:spPr>
              <a:xfrm>
                <a:off x="6160358" y="5291628"/>
                <a:ext cx="431800" cy="139700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23F7AC-202F-E74E-A95C-673855E666C4}"/>
                  </a:ext>
                </a:extLst>
              </p:cNvPr>
              <p:cNvGrpSpPr/>
              <p:nvPr userDrawn="1"/>
            </p:nvGrpSpPr>
            <p:grpSpPr>
              <a:xfrm>
                <a:off x="6158051" y="4190663"/>
                <a:ext cx="434107" cy="190162"/>
                <a:chOff x="6158051" y="4179076"/>
                <a:chExt cx="434107" cy="190162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00F0525-145E-8A4C-941A-C856C0845B4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60358" y="4179076"/>
                  <a:ext cx="431800" cy="63500"/>
                </a:xfrm>
                <a:prstGeom prst="rect">
                  <a:avLst/>
                </a:prstGeom>
              </p:spPr>
            </p:pic>
            <p:pic>
              <p:nvPicPr>
                <p:cNvPr id="353" name="Picture 352">
                  <a:extLst>
                    <a:ext uri="{FF2B5EF4-FFF2-40B4-BE49-F238E27FC236}">
                      <a16:creationId xmlns:a16="http://schemas.microsoft.com/office/drawing/2014/main" id="{062861EF-C586-2D45-A7C9-1C79B0B513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8051" y="4305738"/>
                  <a:ext cx="431800" cy="63500"/>
                </a:xfrm>
                <a:prstGeom prst="rect">
                  <a:avLst/>
                </a:prstGeom>
              </p:spPr>
            </p:pic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F2E6007-67C0-C04B-94B2-DE932628DCC4}"/>
                  </a:ext>
                </a:extLst>
              </p:cNvPr>
              <p:cNvGrpSpPr/>
              <p:nvPr userDrawn="1"/>
            </p:nvGrpSpPr>
            <p:grpSpPr>
              <a:xfrm>
                <a:off x="6159204" y="4563381"/>
                <a:ext cx="434107" cy="164762"/>
                <a:chOff x="6158051" y="4191776"/>
                <a:chExt cx="434107" cy="164762"/>
              </a:xfrm>
            </p:grpSpPr>
            <p:pic>
              <p:nvPicPr>
                <p:cNvPr id="355" name="Picture 354">
                  <a:extLst>
                    <a:ext uri="{FF2B5EF4-FFF2-40B4-BE49-F238E27FC236}">
                      <a16:creationId xmlns:a16="http://schemas.microsoft.com/office/drawing/2014/main" id="{D02E9D78-4263-9643-B33A-1DB645D391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0358" y="4191776"/>
                  <a:ext cx="431800" cy="38100"/>
                </a:xfrm>
                <a:prstGeom prst="rect">
                  <a:avLst/>
                </a:prstGeom>
              </p:spPr>
            </p:pic>
            <p:pic>
              <p:nvPicPr>
                <p:cNvPr id="356" name="Picture 355">
                  <a:extLst>
                    <a:ext uri="{FF2B5EF4-FFF2-40B4-BE49-F238E27FC236}">
                      <a16:creationId xmlns:a16="http://schemas.microsoft.com/office/drawing/2014/main" id="{30E705ED-9AA5-634C-A33D-3D89CD92467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58051" y="4318438"/>
                  <a:ext cx="431800" cy="38100"/>
                </a:xfrm>
                <a:prstGeom prst="rect">
                  <a:avLst/>
                </a:prstGeom>
              </p:spPr>
            </p:pic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1D6A1BCD-8F2C-E945-812E-65E6ADC4843F}"/>
                  </a:ext>
                </a:extLst>
              </p:cNvPr>
              <p:cNvGrpSpPr/>
              <p:nvPr userDrawn="1"/>
            </p:nvGrpSpPr>
            <p:grpSpPr>
              <a:xfrm>
                <a:off x="6153437" y="4923399"/>
                <a:ext cx="434107" cy="164762"/>
                <a:chOff x="6158051" y="4191776"/>
                <a:chExt cx="434107" cy="164762"/>
              </a:xfrm>
            </p:grpSpPr>
            <p:pic>
              <p:nvPicPr>
                <p:cNvPr id="358" name="Picture 357">
                  <a:extLst>
                    <a:ext uri="{FF2B5EF4-FFF2-40B4-BE49-F238E27FC236}">
                      <a16:creationId xmlns:a16="http://schemas.microsoft.com/office/drawing/2014/main" id="{DE6C4532-637C-2C45-8673-87E2D180319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60358" y="4191776"/>
                  <a:ext cx="431800" cy="38100"/>
                </a:xfrm>
                <a:prstGeom prst="rect">
                  <a:avLst/>
                </a:prstGeom>
              </p:spPr>
            </p:pic>
            <p:pic>
              <p:nvPicPr>
                <p:cNvPr id="359" name="Picture 358">
                  <a:extLst>
                    <a:ext uri="{FF2B5EF4-FFF2-40B4-BE49-F238E27FC236}">
                      <a16:creationId xmlns:a16="http://schemas.microsoft.com/office/drawing/2014/main" id="{65723DB0-D92A-C94B-8D88-2FB080DFB90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58051" y="4318438"/>
                  <a:ext cx="431800" cy="381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22" name="Text Placeholder 20">
            <a:extLst>
              <a:ext uri="{FF2B5EF4-FFF2-40B4-BE49-F238E27FC236}">
                <a16:creationId xmlns:a16="http://schemas.microsoft.com/office/drawing/2014/main" id="{028AE2F8-9A74-8F44-8FCA-C06191ADE2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79438" y="1609329"/>
            <a:ext cx="1189072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Call Out Line</a:t>
            </a:r>
          </a:p>
        </p:txBody>
      </p:sp>
      <p:sp>
        <p:nvSpPr>
          <p:cNvPr id="423" name="Text Placeholder 20">
            <a:extLst>
              <a:ext uri="{FF2B5EF4-FFF2-40B4-BE49-F238E27FC236}">
                <a16:creationId xmlns:a16="http://schemas.microsoft.com/office/drawing/2014/main" id="{CC11CD96-BE95-8444-B03F-96802BAA6C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341" y="1547701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Property Outline</a:t>
            </a:r>
          </a:p>
        </p:txBody>
      </p:sp>
      <p:sp>
        <p:nvSpPr>
          <p:cNvPr id="424" name="Text Placeholder 20">
            <a:extLst>
              <a:ext uri="{FF2B5EF4-FFF2-40B4-BE49-F238E27FC236}">
                <a16:creationId xmlns:a16="http://schemas.microsoft.com/office/drawing/2014/main" id="{C63DD090-C501-3442-A6C9-F97B7F5B95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5818" y="2627200"/>
            <a:ext cx="3104203" cy="303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u="none" baseline="0">
                <a:solidFill>
                  <a:srgbClr val="05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Map Scale Indicator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99936F-DF80-6545-A504-557BC43696C0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578486" y="1926764"/>
            <a:ext cx="342900" cy="469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CEE23B-982C-E942-B3A3-88D213C68E93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1093652" y="2004961"/>
            <a:ext cx="381000" cy="381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1D4448-C04E-0349-BA48-211C50166B2E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2504990" y="1943005"/>
            <a:ext cx="369455" cy="381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7860DF-CD9F-0C42-A2A9-A44E9B61A9B3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578486" y="3004055"/>
            <a:ext cx="2387600" cy="520700"/>
          </a:xfrm>
          <a:prstGeom prst="rect">
            <a:avLst/>
          </a:prstGeom>
        </p:spPr>
      </p:pic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F2F5019F-0898-9044-B084-BF143B4D359B}"/>
              </a:ext>
            </a:extLst>
          </p:cNvPr>
          <p:cNvCxnSpPr>
            <a:cxnSpLocks/>
          </p:cNvCxnSpPr>
          <p:nvPr userDrawn="1"/>
        </p:nvCxnSpPr>
        <p:spPr>
          <a:xfrm>
            <a:off x="4903644" y="1424796"/>
            <a:ext cx="0" cy="505803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A50724B-8263-134A-BA73-F22E90771275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5432954" y="1954707"/>
            <a:ext cx="1206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60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Miscellaneou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MISCELLANEOUS icons</a:t>
            </a: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AFC8A84-7BBA-E543-B01E-D30F989C2CCA}"/>
              </a:ext>
            </a:extLst>
          </p:cNvPr>
          <p:cNvGrpSpPr/>
          <p:nvPr userDrawn="1"/>
        </p:nvGrpSpPr>
        <p:grpSpPr>
          <a:xfrm>
            <a:off x="532681" y="1824654"/>
            <a:ext cx="2949257" cy="4109894"/>
            <a:chOff x="532681" y="1824654"/>
            <a:chExt cx="2949257" cy="4109894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9F8D8FB-456D-4E43-A242-3AEFB0A0505D}"/>
                </a:ext>
              </a:extLst>
            </p:cNvPr>
            <p:cNvGrpSpPr/>
            <p:nvPr userDrawn="1"/>
          </p:nvGrpSpPr>
          <p:grpSpPr>
            <a:xfrm>
              <a:off x="539031" y="5693248"/>
              <a:ext cx="2942907" cy="241300"/>
              <a:chOff x="539031" y="5478563"/>
              <a:chExt cx="2942907" cy="241300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D76820AB-F48F-7A44-88C2-205F1361B089}"/>
                  </a:ext>
                </a:extLst>
              </p:cNvPr>
              <p:cNvSpPr/>
              <p:nvPr userDrawn="1"/>
            </p:nvSpPr>
            <p:spPr>
              <a:xfrm>
                <a:off x="1263198" y="5483797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Play</a:t>
                </a: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030927D-5162-074E-865A-9054081456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897480" y="5478563"/>
                <a:ext cx="241300" cy="241300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DA3AF233-C9EE-6741-A3BE-F79FE88B5F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539031" y="5484913"/>
                <a:ext cx="228600" cy="228600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C95173F2-328C-A441-ABF2-119910C2635B}"/>
                </a:ext>
              </a:extLst>
            </p:cNvPr>
            <p:cNvGrpSpPr/>
            <p:nvPr userDrawn="1"/>
          </p:nvGrpSpPr>
          <p:grpSpPr>
            <a:xfrm>
              <a:off x="532681" y="4400226"/>
              <a:ext cx="2949257" cy="241300"/>
              <a:chOff x="532681" y="4262530"/>
              <a:chExt cx="2949257" cy="241300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C816A23-4813-A847-BB16-98C030FE36ED}"/>
                  </a:ext>
                </a:extLst>
              </p:cNvPr>
              <p:cNvSpPr/>
              <p:nvPr userDrawn="1"/>
            </p:nvSpPr>
            <p:spPr>
              <a:xfrm>
                <a:off x="1263198" y="4267764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Business Costs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5DED86-B85B-1648-8800-4F1E8423B0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03830" y="426888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84EE6B5-7C06-F14A-A9E5-940C01B3A8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532681" y="4262530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FEF50FAC-B95C-5E4A-A329-CAF7927C90A8}"/>
                </a:ext>
              </a:extLst>
            </p:cNvPr>
            <p:cNvGrpSpPr/>
            <p:nvPr userDrawn="1"/>
          </p:nvGrpSpPr>
          <p:grpSpPr>
            <a:xfrm>
              <a:off x="532681" y="2794419"/>
              <a:ext cx="2949257" cy="241300"/>
              <a:chOff x="532681" y="2713288"/>
              <a:chExt cx="2949257" cy="241300"/>
            </a:xfrm>
          </p:grpSpPr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0956DAB1-C127-9744-9F47-85062E1A21DE}"/>
                  </a:ext>
                </a:extLst>
              </p:cNvPr>
              <p:cNvSpPr/>
              <p:nvPr userDrawn="1"/>
            </p:nvSpPr>
            <p:spPr>
              <a:xfrm>
                <a:off x="1263198" y="2718522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Capital Investment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8E7D6B-F14A-7F4C-B7BC-A09F4A3B036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903830" y="271963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418AED5-BBAB-5A40-8337-3F0A392E80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532681" y="2713288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30F593E0-19DC-4C46-BB3D-821E9ADF8BC5}"/>
                </a:ext>
              </a:extLst>
            </p:cNvPr>
            <p:cNvGrpSpPr/>
            <p:nvPr userDrawn="1"/>
          </p:nvGrpSpPr>
          <p:grpSpPr>
            <a:xfrm>
              <a:off x="539031" y="3117674"/>
              <a:ext cx="2942907" cy="230832"/>
              <a:chOff x="539031" y="3023578"/>
              <a:chExt cx="2942907" cy="230832"/>
            </a:xfrm>
          </p:grpSpPr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0ACD1D53-57DE-584E-A1BD-71E6DE1575E8}"/>
                  </a:ext>
                </a:extLst>
              </p:cNvPr>
              <p:cNvSpPr/>
              <p:nvPr userDrawn="1"/>
            </p:nvSpPr>
            <p:spPr>
              <a:xfrm>
                <a:off x="1263198" y="3023578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Events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0C3ECE9-576B-4F4C-9954-E405B34E69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910180" y="3031044"/>
                <a:ext cx="215900" cy="2159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5607DE6-5613-C647-AC46-C96F2105FEB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539031" y="3024694"/>
                <a:ext cx="228600" cy="228600"/>
              </a:xfrm>
              <a:prstGeom prst="rect">
                <a:avLst/>
              </a:prstGeom>
            </p:spPr>
          </p:pic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3303A903-7476-4C43-A230-A3FAED6B18A2}"/>
                </a:ext>
              </a:extLst>
            </p:cNvPr>
            <p:cNvGrpSpPr/>
            <p:nvPr userDrawn="1"/>
          </p:nvGrpSpPr>
          <p:grpSpPr>
            <a:xfrm>
              <a:off x="532681" y="5046736"/>
              <a:ext cx="2949257" cy="241300"/>
              <a:chOff x="532681" y="4854145"/>
              <a:chExt cx="2949257" cy="241300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D28C558-AA82-EE49-90AD-C482612D551A}"/>
                  </a:ext>
                </a:extLst>
              </p:cNvPr>
              <p:cNvSpPr/>
              <p:nvPr userDrawn="1"/>
            </p:nvSpPr>
            <p:spPr>
              <a:xfrm>
                <a:off x="1263198" y="4859379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Innovation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485D75B-5FFA-8E4E-A65A-8DA27203EB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903830" y="486049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8289A77-B614-2E40-991F-7ACCBD925E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532681" y="4854145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3CD08625-F90A-F946-87F3-0492A72773AF}"/>
                </a:ext>
              </a:extLst>
            </p:cNvPr>
            <p:cNvGrpSpPr/>
            <p:nvPr userDrawn="1"/>
          </p:nvGrpSpPr>
          <p:grpSpPr>
            <a:xfrm>
              <a:off x="532681" y="3430461"/>
              <a:ext cx="2949257" cy="241300"/>
              <a:chOff x="532681" y="3319173"/>
              <a:chExt cx="2949257" cy="241300"/>
            </a:xfrm>
          </p:grpSpPr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BB525A99-2538-544B-8C81-D1FF4D390341}"/>
                  </a:ext>
                </a:extLst>
              </p:cNvPr>
              <p:cNvSpPr/>
              <p:nvPr userDrawn="1"/>
            </p:nvSpPr>
            <p:spPr>
              <a:xfrm>
                <a:off x="1263198" y="3324407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Jobs/Workforce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5254D07-A7B1-9B45-8E35-D251B478CC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903830" y="332552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B1621B6-E9BA-EA40-8CC3-CE13693CA7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532681" y="3319173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1E80AB11-98F7-9647-913E-5A5B74C1AD55}"/>
                </a:ext>
              </a:extLst>
            </p:cNvPr>
            <p:cNvGrpSpPr/>
            <p:nvPr userDrawn="1"/>
          </p:nvGrpSpPr>
          <p:grpSpPr>
            <a:xfrm>
              <a:off x="532681" y="5369991"/>
              <a:ext cx="2949257" cy="241300"/>
              <a:chOff x="532681" y="5161865"/>
              <a:chExt cx="2949257" cy="24130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470CD28-3EA9-F642-9288-96BC2999F498}"/>
                  </a:ext>
                </a:extLst>
              </p:cNvPr>
              <p:cNvSpPr/>
              <p:nvPr userDrawn="1"/>
            </p:nvSpPr>
            <p:spPr>
              <a:xfrm>
                <a:off x="1263198" y="5167099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Next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4265A07-082F-EA40-942B-818F68D9D0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897480" y="5168215"/>
                <a:ext cx="241300" cy="2286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6C9AB57-EAAA-3D48-841B-A4F64776FD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532681" y="5161865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388182DE-DD05-FE4D-9DBA-1F223B57DAA3}"/>
                </a:ext>
              </a:extLst>
            </p:cNvPr>
            <p:cNvGrpSpPr/>
            <p:nvPr userDrawn="1"/>
          </p:nvGrpSpPr>
          <p:grpSpPr>
            <a:xfrm>
              <a:off x="532681" y="2147909"/>
              <a:ext cx="2949257" cy="241300"/>
              <a:chOff x="532681" y="2125227"/>
              <a:chExt cx="2949257" cy="241300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51587F3-CD84-D240-AD74-3C1EAB1748BE}"/>
                  </a:ext>
                </a:extLst>
              </p:cNvPr>
              <p:cNvSpPr/>
              <p:nvPr userDrawn="1"/>
            </p:nvSpPr>
            <p:spPr>
              <a:xfrm>
                <a:off x="1263198" y="2130461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Decline in Perception</a:t>
                </a:r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6F7E39E8-5E62-3B45-9E43-1FB20B59B9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903830" y="213157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6EB8271-FFF6-DE4E-BC6A-9944F070A5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532681" y="2125227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4E9CF343-D72E-9D40-9F8B-782C8429D874}"/>
                </a:ext>
              </a:extLst>
            </p:cNvPr>
            <p:cNvGrpSpPr/>
            <p:nvPr userDrawn="1"/>
          </p:nvGrpSpPr>
          <p:grpSpPr>
            <a:xfrm>
              <a:off x="532681" y="1824654"/>
              <a:ext cx="2949257" cy="241300"/>
              <a:chOff x="532681" y="1824654"/>
              <a:chExt cx="2949257" cy="241300"/>
            </a:xfrm>
          </p:grpSpPr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259D36A8-096D-494F-83EC-037F5391E998}"/>
                  </a:ext>
                </a:extLst>
              </p:cNvPr>
              <p:cNvSpPr/>
              <p:nvPr userDrawn="1"/>
            </p:nvSpPr>
            <p:spPr>
              <a:xfrm>
                <a:off x="1263198" y="1829888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Improvement in Perception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49D432D-05E0-B140-A187-5AB78879AF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903830" y="183100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404A56F1-67A3-8545-B834-BE1BF0C504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532681" y="1824654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E8CA596-A522-0442-860D-9F6577D80F5D}"/>
                </a:ext>
              </a:extLst>
            </p:cNvPr>
            <p:cNvGrpSpPr/>
            <p:nvPr userDrawn="1"/>
          </p:nvGrpSpPr>
          <p:grpSpPr>
            <a:xfrm>
              <a:off x="532681" y="2471164"/>
              <a:ext cx="2949257" cy="241300"/>
              <a:chOff x="532681" y="2433743"/>
              <a:chExt cx="2949257" cy="241300"/>
            </a:xfrm>
          </p:grpSpPr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A79EBE9-2A7B-B640-AFCA-871E8E55B4AB}"/>
                  </a:ext>
                </a:extLst>
              </p:cNvPr>
              <p:cNvSpPr/>
              <p:nvPr userDrawn="1"/>
            </p:nvSpPr>
            <p:spPr>
              <a:xfrm>
                <a:off x="1263198" y="2438977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Improvement in Rankings</a:t>
                </a:r>
              </a:p>
            </p:txBody>
          </p: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A1C03FD0-2A03-F242-B78F-0D24BEE3A6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903830" y="244009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7EC6DD29-044F-AF42-A36D-F533E772CF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532681" y="2433743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D878BD0B-4193-4442-B450-6F5E4F2B89B1}"/>
                </a:ext>
              </a:extLst>
            </p:cNvPr>
            <p:cNvGrpSpPr/>
            <p:nvPr userDrawn="1"/>
          </p:nvGrpSpPr>
          <p:grpSpPr>
            <a:xfrm>
              <a:off x="532681" y="3753716"/>
              <a:ext cx="2949257" cy="241300"/>
              <a:chOff x="532681" y="3645453"/>
              <a:chExt cx="2949257" cy="24130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3A99ACC-E04C-3444-83BD-F1BE452792EA}"/>
                  </a:ext>
                </a:extLst>
              </p:cNvPr>
              <p:cNvSpPr/>
              <p:nvPr userDrawn="1"/>
            </p:nvSpPr>
            <p:spPr>
              <a:xfrm>
                <a:off x="1263198" y="3650687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Strengths</a:t>
                </a:r>
              </a:p>
            </p:txBody>
          </p:sp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D771E680-61BD-6A41-9489-FE21363F74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/>
              <a:stretch>
                <a:fillRect/>
              </a:stretch>
            </p:blipFill>
            <p:spPr>
              <a:xfrm>
                <a:off x="903830" y="365180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F266985E-E5F5-9446-9857-4C54145436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/>
              <a:stretch>
                <a:fillRect/>
              </a:stretch>
            </p:blipFill>
            <p:spPr>
              <a:xfrm>
                <a:off x="532681" y="3645453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92C21F8-9647-724F-AABA-08C465E8431C}"/>
                </a:ext>
              </a:extLst>
            </p:cNvPr>
            <p:cNvGrpSpPr/>
            <p:nvPr userDrawn="1"/>
          </p:nvGrpSpPr>
          <p:grpSpPr>
            <a:xfrm>
              <a:off x="532681" y="4723481"/>
              <a:ext cx="2949257" cy="241300"/>
              <a:chOff x="532681" y="4556796"/>
              <a:chExt cx="2949257" cy="2413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62343EA-B734-3D48-8C71-40D6780BDDBD}"/>
                  </a:ext>
                </a:extLst>
              </p:cNvPr>
              <p:cNvSpPr/>
              <p:nvPr userDrawn="1"/>
            </p:nvSpPr>
            <p:spPr>
              <a:xfrm>
                <a:off x="1263198" y="456203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Transportation Infrastructure</a:t>
                </a:r>
              </a:p>
            </p:txBody>
          </p:sp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EFF84832-3AE0-FC41-8EAE-E9C186A4F2D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/>
              <a:stretch>
                <a:fillRect/>
              </a:stretch>
            </p:blipFill>
            <p:spPr>
              <a:xfrm>
                <a:off x="903830" y="456314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4EA10729-ED0F-9345-A8ED-9C1966817C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/>
              <a:stretch>
                <a:fillRect/>
              </a:stretch>
            </p:blipFill>
            <p:spPr>
              <a:xfrm>
                <a:off x="532681" y="4556796"/>
                <a:ext cx="241300" cy="241300"/>
              </a:xfrm>
              <a:prstGeom prst="rect">
                <a:avLst/>
              </a:prstGeom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383127D-4D5E-804D-9788-99CD4D62B062}"/>
                </a:ext>
              </a:extLst>
            </p:cNvPr>
            <p:cNvGrpSpPr/>
            <p:nvPr userDrawn="1"/>
          </p:nvGrpSpPr>
          <p:grpSpPr>
            <a:xfrm>
              <a:off x="532681" y="4076971"/>
              <a:ext cx="2949257" cy="241300"/>
              <a:chOff x="532681" y="3949530"/>
              <a:chExt cx="2949257" cy="241300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352FB50-5DCE-AB4D-A67E-86828FB3F587}"/>
                  </a:ext>
                </a:extLst>
              </p:cNvPr>
              <p:cNvSpPr/>
              <p:nvPr userDrawn="1"/>
            </p:nvSpPr>
            <p:spPr>
              <a:xfrm>
                <a:off x="1263198" y="3954764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Weaknesses</a:t>
                </a:r>
              </a:p>
            </p:txBody>
          </p:sp>
          <p:pic>
            <p:nvPicPr>
              <p:cNvPr id="218" name="Picture 217">
                <a:extLst>
                  <a:ext uri="{FF2B5EF4-FFF2-40B4-BE49-F238E27FC236}">
                    <a16:creationId xmlns:a16="http://schemas.microsoft.com/office/drawing/2014/main" id="{8CBED37C-1EB4-F849-9DD0-EB95EC0D14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/>
              <a:stretch>
                <a:fillRect/>
              </a:stretch>
            </p:blipFill>
            <p:spPr>
              <a:xfrm>
                <a:off x="903830" y="395588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20" name="Picture 219">
                <a:extLst>
                  <a:ext uri="{FF2B5EF4-FFF2-40B4-BE49-F238E27FC236}">
                    <a16:creationId xmlns:a16="http://schemas.microsoft.com/office/drawing/2014/main" id="{4282E420-1A79-9942-B1E9-5BD2997196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/>
              <a:stretch>
                <a:fillRect/>
              </a:stretch>
            </p:blipFill>
            <p:spPr>
              <a:xfrm>
                <a:off x="532681" y="3949530"/>
                <a:ext cx="241300" cy="241300"/>
              </a:xfrm>
              <a:prstGeom prst="rect">
                <a:avLst/>
              </a:prstGeom>
            </p:spPr>
          </p:pic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8B89403-7378-7442-A3B4-3B1FEB2C7FAC}"/>
              </a:ext>
            </a:extLst>
          </p:cNvPr>
          <p:cNvGrpSpPr/>
          <p:nvPr userDrawn="1"/>
        </p:nvGrpSpPr>
        <p:grpSpPr>
          <a:xfrm>
            <a:off x="3977504" y="1828058"/>
            <a:ext cx="2942907" cy="881984"/>
            <a:chOff x="3977504" y="1828058"/>
            <a:chExt cx="2942907" cy="881984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D7EEA038-D3C0-CB40-AB70-B76488FD9B9C}"/>
                </a:ext>
              </a:extLst>
            </p:cNvPr>
            <p:cNvGrpSpPr/>
            <p:nvPr userDrawn="1"/>
          </p:nvGrpSpPr>
          <p:grpSpPr>
            <a:xfrm>
              <a:off x="3977504" y="1828058"/>
              <a:ext cx="2942907" cy="230832"/>
              <a:chOff x="3977504" y="1819894"/>
              <a:chExt cx="2942907" cy="230832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B1BEE88E-6307-4340-AF46-EB97345897A1}"/>
                  </a:ext>
                </a:extLst>
              </p:cNvPr>
              <p:cNvSpPr/>
              <p:nvPr userDrawn="1"/>
            </p:nvSpPr>
            <p:spPr>
              <a:xfrm>
                <a:off x="4701671" y="1819894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VEDP Staff</a:t>
                </a:r>
              </a:p>
            </p:txBody>
          </p:sp>
          <p:pic>
            <p:nvPicPr>
              <p:cNvPr id="213" name="Picture 212">
                <a:extLst>
                  <a:ext uri="{FF2B5EF4-FFF2-40B4-BE49-F238E27FC236}">
                    <a16:creationId xmlns:a16="http://schemas.microsoft.com/office/drawing/2014/main" id="{C5F37151-7FED-1B44-8CDE-C350ACE351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/>
              <a:stretch>
                <a:fillRect/>
              </a:stretch>
            </p:blipFill>
            <p:spPr>
              <a:xfrm>
                <a:off x="4346661" y="182101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16" name="Picture 215">
                <a:extLst>
                  <a:ext uri="{FF2B5EF4-FFF2-40B4-BE49-F238E27FC236}">
                    <a16:creationId xmlns:a16="http://schemas.microsoft.com/office/drawing/2014/main" id="{C19D093E-34F1-134F-A7B9-0E05559182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/>
              <a:stretch>
                <a:fillRect/>
              </a:stretch>
            </p:blipFill>
            <p:spPr>
              <a:xfrm>
                <a:off x="3977504" y="1821010"/>
                <a:ext cx="228600" cy="228600"/>
              </a:xfrm>
              <a:prstGeom prst="rect">
                <a:avLst/>
              </a:prstGeom>
            </p:spPr>
          </p:pic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A5900F07-D21B-5E44-85BD-CF789DBDBBA8}"/>
                </a:ext>
              </a:extLst>
            </p:cNvPr>
            <p:cNvGrpSpPr/>
            <p:nvPr userDrawn="1"/>
          </p:nvGrpSpPr>
          <p:grpSpPr>
            <a:xfrm>
              <a:off x="3977504" y="2479210"/>
              <a:ext cx="2942907" cy="230832"/>
              <a:chOff x="3977504" y="2427725"/>
              <a:chExt cx="2942907" cy="230832"/>
            </a:xfrm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5A703A29-F42D-9A45-BC00-36404057EFB0}"/>
                  </a:ext>
                </a:extLst>
              </p:cNvPr>
              <p:cNvSpPr/>
              <p:nvPr userDrawn="1"/>
            </p:nvSpPr>
            <p:spPr>
              <a:xfrm>
                <a:off x="4701671" y="2427725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In-State Partners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9AD3588-EB83-FE4D-881A-FC29DBB3B3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/>
              <a:stretch>
                <a:fillRect/>
              </a:stretch>
            </p:blipFill>
            <p:spPr>
              <a:xfrm>
                <a:off x="4346661" y="242884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8062E7E-3BDD-1448-8EBA-1DDBD3ACE2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/>
              <a:stretch>
                <a:fillRect/>
              </a:stretch>
            </p:blipFill>
            <p:spPr>
              <a:xfrm>
                <a:off x="3977504" y="2428841"/>
                <a:ext cx="228600" cy="228600"/>
              </a:xfrm>
              <a:prstGeom prst="rect">
                <a:avLst/>
              </a:prstGeom>
            </p:spPr>
          </p:pic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89552749-7D93-2B47-8CB0-24BC118211D1}"/>
                </a:ext>
              </a:extLst>
            </p:cNvPr>
            <p:cNvGrpSpPr/>
            <p:nvPr userDrawn="1"/>
          </p:nvGrpSpPr>
          <p:grpSpPr>
            <a:xfrm>
              <a:off x="3977504" y="2151188"/>
              <a:ext cx="2942907" cy="230832"/>
              <a:chOff x="3977504" y="2119252"/>
              <a:chExt cx="2942907" cy="230832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CB2FE2C0-4DDF-B24D-93B8-BBCE095A4E9B}"/>
                  </a:ext>
                </a:extLst>
              </p:cNvPr>
              <p:cNvSpPr/>
              <p:nvPr userDrawn="1"/>
            </p:nvSpPr>
            <p:spPr>
              <a:xfrm>
                <a:off x="4701671" y="2119252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Outside Consultants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D844418-71B7-6F41-802E-F7E88591AB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/>
              <a:stretch>
                <a:fillRect/>
              </a:stretch>
            </p:blipFill>
            <p:spPr>
              <a:xfrm>
                <a:off x="4346661" y="2133068"/>
                <a:ext cx="228600" cy="2032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54E05A8-D132-A349-8F78-4F67020399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/>
              <a:stretch>
                <a:fillRect/>
              </a:stretch>
            </p:blipFill>
            <p:spPr>
              <a:xfrm>
                <a:off x="3977504" y="2120368"/>
                <a:ext cx="228600" cy="228600"/>
              </a:xfrm>
              <a:prstGeom prst="rect">
                <a:avLst/>
              </a:prstGeom>
            </p:spPr>
          </p:pic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05390B4-1408-C043-B777-3C942ABA3E5F}"/>
              </a:ext>
            </a:extLst>
          </p:cNvPr>
          <p:cNvGrpSpPr/>
          <p:nvPr userDrawn="1"/>
        </p:nvGrpSpPr>
        <p:grpSpPr>
          <a:xfrm>
            <a:off x="3977504" y="3123772"/>
            <a:ext cx="2942907" cy="1191964"/>
            <a:chOff x="3977504" y="3123772"/>
            <a:chExt cx="2942907" cy="1191964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D388C0C-2BBA-D84C-A7B4-FA7FA2B0D81A}"/>
                </a:ext>
              </a:extLst>
            </p:cNvPr>
            <p:cNvGrpSpPr/>
            <p:nvPr userDrawn="1"/>
          </p:nvGrpSpPr>
          <p:grpSpPr>
            <a:xfrm>
              <a:off x="3996554" y="3433474"/>
              <a:ext cx="2923857" cy="230832"/>
              <a:chOff x="3996554" y="3333843"/>
              <a:chExt cx="2923857" cy="23083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56A599E1-7E92-F942-B5C6-D5630B07412D}"/>
                  </a:ext>
                </a:extLst>
              </p:cNvPr>
              <p:cNvSpPr/>
              <p:nvPr userDrawn="1"/>
            </p:nvSpPr>
            <p:spPr>
              <a:xfrm>
                <a:off x="4701671" y="3333843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Answer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B484E-7406-D549-8222-1761F8C8B1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/>
              <a:stretch>
                <a:fillRect/>
              </a:stretch>
            </p:blipFill>
            <p:spPr>
              <a:xfrm>
                <a:off x="4372061" y="3379409"/>
                <a:ext cx="177800" cy="1397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FA6C536-1CAF-9949-9F48-ED707F3D82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/>
              <a:stretch>
                <a:fillRect/>
              </a:stretch>
            </p:blipFill>
            <p:spPr>
              <a:xfrm>
                <a:off x="3996554" y="3373059"/>
                <a:ext cx="190500" cy="152400"/>
              </a:xfrm>
              <a:prstGeom prst="rect">
                <a:avLst/>
              </a:prstGeom>
            </p:spPr>
          </p:pic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FC3BBF3-89D3-364C-B32C-3462FAC360C2}"/>
                </a:ext>
              </a:extLst>
            </p:cNvPr>
            <p:cNvGrpSpPr/>
            <p:nvPr userDrawn="1"/>
          </p:nvGrpSpPr>
          <p:grpSpPr>
            <a:xfrm>
              <a:off x="4041004" y="4084904"/>
              <a:ext cx="2879407" cy="230832"/>
              <a:chOff x="4041004" y="3986692"/>
              <a:chExt cx="2879407" cy="230832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A7871954-FA7B-5443-BEC0-05C602F83015}"/>
                  </a:ext>
                </a:extLst>
              </p:cNvPr>
              <p:cNvSpPr/>
              <p:nvPr userDrawn="1"/>
            </p:nvSpPr>
            <p:spPr>
              <a:xfrm>
                <a:off x="4701671" y="3986692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Positive/Negative</a:t>
                </a: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9FBE4D0-BEE8-C44E-8E07-FC6942EF9A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/>
              <a:stretch>
                <a:fillRect/>
              </a:stretch>
            </p:blipFill>
            <p:spPr>
              <a:xfrm>
                <a:off x="4410161" y="4051308"/>
                <a:ext cx="101600" cy="10160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E52A0E5E-36A6-B14D-B950-C6E3881FF3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/>
              <a:stretch>
                <a:fillRect/>
              </a:stretch>
            </p:blipFill>
            <p:spPr>
              <a:xfrm>
                <a:off x="4041004" y="4051308"/>
                <a:ext cx="101600" cy="101600"/>
              </a:xfrm>
              <a:prstGeom prst="rect">
                <a:avLst/>
              </a:prstGeom>
            </p:spPr>
          </p:pic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C8E2286F-EECE-FD40-8E7C-FEDB4EE5AFDE}"/>
                </a:ext>
              </a:extLst>
            </p:cNvPr>
            <p:cNvGrpSpPr/>
            <p:nvPr userDrawn="1"/>
          </p:nvGrpSpPr>
          <p:grpSpPr>
            <a:xfrm>
              <a:off x="3996554" y="3123772"/>
              <a:ext cx="2923857" cy="230832"/>
              <a:chOff x="3996554" y="3040860"/>
              <a:chExt cx="2923857" cy="230832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D8E3787F-8B3B-8746-9C8F-88B38F2C32C5}"/>
                  </a:ext>
                </a:extLst>
              </p:cNvPr>
              <p:cNvSpPr/>
              <p:nvPr userDrawn="1"/>
            </p:nvSpPr>
            <p:spPr>
              <a:xfrm>
                <a:off x="4701671" y="3040860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Question</a:t>
                </a:r>
              </a:p>
            </p:txBody>
          </p:sp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BAB4070F-D360-E941-B17F-20BD1C3ED1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/>
              <a:stretch>
                <a:fillRect/>
              </a:stretch>
            </p:blipFill>
            <p:spPr>
              <a:xfrm>
                <a:off x="4372061" y="3086426"/>
                <a:ext cx="177800" cy="1397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74E43007-DE2D-E047-A773-9BC002879C7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/>
              <a:stretch>
                <a:fillRect/>
              </a:stretch>
            </p:blipFill>
            <p:spPr>
              <a:xfrm>
                <a:off x="3996554" y="3080076"/>
                <a:ext cx="190500" cy="152400"/>
              </a:xfrm>
              <a:prstGeom prst="rect">
                <a:avLst/>
              </a:prstGeom>
            </p:spPr>
          </p:pic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14679688-8C56-DB40-8460-05D63BC35527}"/>
                </a:ext>
              </a:extLst>
            </p:cNvPr>
            <p:cNvGrpSpPr/>
            <p:nvPr userDrawn="1"/>
          </p:nvGrpSpPr>
          <p:grpSpPr>
            <a:xfrm>
              <a:off x="3977504" y="3756992"/>
              <a:ext cx="2942907" cy="230832"/>
              <a:chOff x="3977504" y="3633585"/>
              <a:chExt cx="2942907" cy="230832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AE9B1A0-9C59-814B-8DFC-8E032248FDB8}"/>
                  </a:ext>
                </a:extLst>
              </p:cNvPr>
              <p:cNvSpPr/>
              <p:nvPr userDrawn="1"/>
            </p:nvSpPr>
            <p:spPr>
              <a:xfrm>
                <a:off x="4701671" y="3633585"/>
                <a:ext cx="2218740" cy="23083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l"/>
                <a:r>
                  <a:rPr lang="en-US" sz="900" b="0" i="0" dirty="0">
                    <a:solidFill>
                      <a:srgbClr val="003765"/>
                    </a:solidFill>
                    <a:latin typeface="Arial" charset="0"/>
                    <a:ea typeface="Arial" charset="0"/>
                    <a:cs typeface="Arial" charset="0"/>
                  </a:rPr>
                  <a:t>Yes/No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B7C1E3A-D879-2642-8420-902D3B58AE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/>
              <a:stretch>
                <a:fillRect/>
              </a:stretch>
            </p:blipFill>
            <p:spPr>
              <a:xfrm>
                <a:off x="4346661" y="363470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7784B5FE-E06F-1D43-B5D6-9380A42985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/>
              <a:stretch>
                <a:fillRect/>
              </a:stretch>
            </p:blipFill>
            <p:spPr>
              <a:xfrm>
                <a:off x="3977504" y="3634701"/>
                <a:ext cx="228600" cy="228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5351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Map Miscellaneous Symbol Library State 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STATE ICONS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98DE6D-5B66-864E-B4AD-C34F84E0AE06}"/>
              </a:ext>
            </a:extLst>
          </p:cNvPr>
          <p:cNvGrpSpPr/>
          <p:nvPr userDrawn="1"/>
        </p:nvGrpSpPr>
        <p:grpSpPr>
          <a:xfrm>
            <a:off x="256149" y="2472346"/>
            <a:ext cx="8547592" cy="230832"/>
            <a:chOff x="256149" y="2427002"/>
            <a:chExt cx="8547592" cy="2308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CD4DE5-4EFD-2848-851A-195EF6B83DB3}"/>
                </a:ext>
              </a:extLst>
            </p:cNvPr>
            <p:cNvSpPr/>
            <p:nvPr userDrawn="1"/>
          </p:nvSpPr>
          <p:spPr>
            <a:xfrm>
              <a:off x="256149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Alabama - AL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C407940-39E3-094B-AE4B-1A9CBEF55312}"/>
                </a:ext>
              </a:extLst>
            </p:cNvPr>
            <p:cNvSpPr/>
            <p:nvPr userDrawn="1"/>
          </p:nvSpPr>
          <p:spPr>
            <a:xfrm>
              <a:off x="1969117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Colorado - CO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9932A65-28E1-E84A-AAF5-6F9E2A95F06C}"/>
                </a:ext>
              </a:extLst>
            </p:cNvPr>
            <p:cNvSpPr/>
            <p:nvPr userDrawn="1"/>
          </p:nvSpPr>
          <p:spPr>
            <a:xfrm>
              <a:off x="3682085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Florida - FL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14E63E9-E1E7-C84F-9340-EC3740387CD1}"/>
                </a:ext>
              </a:extLst>
            </p:cNvPr>
            <p:cNvSpPr/>
            <p:nvPr userDrawn="1"/>
          </p:nvSpPr>
          <p:spPr>
            <a:xfrm>
              <a:off x="5395053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Indiana - IN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C8B6632-6224-3549-86D3-7F0F7913480C}"/>
                </a:ext>
              </a:extLst>
            </p:cNvPr>
            <p:cNvSpPr/>
            <p:nvPr userDrawn="1"/>
          </p:nvSpPr>
          <p:spPr>
            <a:xfrm>
              <a:off x="7108021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Louisiana - LA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C9A822-351E-B948-877B-5332D96FA95D}"/>
              </a:ext>
            </a:extLst>
          </p:cNvPr>
          <p:cNvGrpSpPr/>
          <p:nvPr userDrawn="1"/>
        </p:nvGrpSpPr>
        <p:grpSpPr>
          <a:xfrm>
            <a:off x="256149" y="3841902"/>
            <a:ext cx="8547592" cy="230832"/>
            <a:chOff x="256149" y="3783944"/>
            <a:chExt cx="8547592" cy="2308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98EE90F-BB72-654D-8D4D-038315D94D64}"/>
                </a:ext>
              </a:extLst>
            </p:cNvPr>
            <p:cNvSpPr/>
            <p:nvPr userDrawn="1"/>
          </p:nvSpPr>
          <p:spPr>
            <a:xfrm>
              <a:off x="256149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Arizona - AZ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8BBD9CD-E4A7-8F4B-985D-26077FA697A1}"/>
                </a:ext>
              </a:extLst>
            </p:cNvPr>
            <p:cNvSpPr/>
            <p:nvPr userDrawn="1"/>
          </p:nvSpPr>
          <p:spPr>
            <a:xfrm>
              <a:off x="1969117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Connecticut - CT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9380669-E66F-9442-BAE8-0A6710F6015C}"/>
                </a:ext>
              </a:extLst>
            </p:cNvPr>
            <p:cNvSpPr/>
            <p:nvPr userDrawn="1"/>
          </p:nvSpPr>
          <p:spPr>
            <a:xfrm>
              <a:off x="3682085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Georgia - GA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6C2BBD2-7A5F-A145-B780-9E2E34CE93AB}"/>
                </a:ext>
              </a:extLst>
            </p:cNvPr>
            <p:cNvSpPr/>
            <p:nvPr userDrawn="1"/>
          </p:nvSpPr>
          <p:spPr>
            <a:xfrm>
              <a:off x="5395053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Iowa - IA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482E837-0224-A940-AC8A-329898BFA1AF}"/>
                </a:ext>
              </a:extLst>
            </p:cNvPr>
            <p:cNvSpPr/>
            <p:nvPr userDrawn="1"/>
          </p:nvSpPr>
          <p:spPr>
            <a:xfrm>
              <a:off x="7108021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Maine - ME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90696E-E8B7-1C42-AC80-2DDD7FCB90FA}"/>
              </a:ext>
            </a:extLst>
          </p:cNvPr>
          <p:cNvGrpSpPr/>
          <p:nvPr userDrawn="1"/>
        </p:nvGrpSpPr>
        <p:grpSpPr>
          <a:xfrm>
            <a:off x="256149" y="5186058"/>
            <a:ext cx="8547592" cy="230832"/>
            <a:chOff x="256149" y="5038911"/>
            <a:chExt cx="8547592" cy="23083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E028B0-DD15-D949-BB86-A4D3DB5DB560}"/>
                </a:ext>
              </a:extLst>
            </p:cNvPr>
            <p:cNvSpPr/>
            <p:nvPr userDrawn="1"/>
          </p:nvSpPr>
          <p:spPr>
            <a:xfrm>
              <a:off x="256149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Arkansas - AR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13FB3D2-99D0-0D41-A2A0-13D9211C5244}"/>
                </a:ext>
              </a:extLst>
            </p:cNvPr>
            <p:cNvSpPr/>
            <p:nvPr userDrawn="1"/>
          </p:nvSpPr>
          <p:spPr>
            <a:xfrm>
              <a:off x="1969117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Delaware - DE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802CCC-B242-D94A-84BD-64EB7E523FD0}"/>
                </a:ext>
              </a:extLst>
            </p:cNvPr>
            <p:cNvSpPr/>
            <p:nvPr userDrawn="1"/>
          </p:nvSpPr>
          <p:spPr>
            <a:xfrm>
              <a:off x="3682085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Idaho - ID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89F7F65-F092-7D48-B8C4-6FCE68083E45}"/>
                </a:ext>
              </a:extLst>
            </p:cNvPr>
            <p:cNvSpPr/>
            <p:nvPr userDrawn="1"/>
          </p:nvSpPr>
          <p:spPr>
            <a:xfrm>
              <a:off x="5395053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Kansas - KS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67934A0-2880-3944-BAC9-C22148AB6D86}"/>
                </a:ext>
              </a:extLst>
            </p:cNvPr>
            <p:cNvSpPr/>
            <p:nvPr userDrawn="1"/>
          </p:nvSpPr>
          <p:spPr>
            <a:xfrm>
              <a:off x="7108021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Maryland - MD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4A8B039-C204-714B-AE1C-9E4E1194106E}"/>
              </a:ext>
            </a:extLst>
          </p:cNvPr>
          <p:cNvGrpSpPr/>
          <p:nvPr userDrawn="1"/>
        </p:nvGrpSpPr>
        <p:grpSpPr>
          <a:xfrm>
            <a:off x="256149" y="6504814"/>
            <a:ext cx="8547592" cy="230832"/>
            <a:chOff x="256149" y="6504814"/>
            <a:chExt cx="8547592" cy="23083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438AC1-696F-AA4E-837E-649045A582BF}"/>
                </a:ext>
              </a:extLst>
            </p:cNvPr>
            <p:cNvSpPr/>
            <p:nvPr userDrawn="1"/>
          </p:nvSpPr>
          <p:spPr>
            <a:xfrm>
              <a:off x="256149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California - CA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96D3E80-0246-4543-B750-47FFADA3D5A8}"/>
                </a:ext>
              </a:extLst>
            </p:cNvPr>
            <p:cNvSpPr/>
            <p:nvPr userDrawn="1"/>
          </p:nvSpPr>
          <p:spPr>
            <a:xfrm>
              <a:off x="1969117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District of Columbia - DC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943CDDF-6A54-DD49-B452-7622322CF399}"/>
                </a:ext>
              </a:extLst>
            </p:cNvPr>
            <p:cNvSpPr/>
            <p:nvPr userDrawn="1"/>
          </p:nvSpPr>
          <p:spPr>
            <a:xfrm>
              <a:off x="3682085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Illinois - IL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E9BF15A-9C07-B546-9519-C126C0A46AD2}"/>
                </a:ext>
              </a:extLst>
            </p:cNvPr>
            <p:cNvSpPr/>
            <p:nvPr userDrawn="1"/>
          </p:nvSpPr>
          <p:spPr>
            <a:xfrm>
              <a:off x="5395053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Kentucky - KY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E6FEB05-74D4-BC4B-88BA-8C241995A5B5}"/>
                </a:ext>
              </a:extLst>
            </p:cNvPr>
            <p:cNvSpPr/>
            <p:nvPr userDrawn="1"/>
          </p:nvSpPr>
          <p:spPr>
            <a:xfrm>
              <a:off x="7108021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Massachusetts - MA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FA3F8D-7C53-8B42-B05B-912110A541A4}"/>
              </a:ext>
            </a:extLst>
          </p:cNvPr>
          <p:cNvGrpSpPr/>
          <p:nvPr userDrawn="1"/>
        </p:nvGrpSpPr>
        <p:grpSpPr>
          <a:xfrm>
            <a:off x="869059" y="1401334"/>
            <a:ext cx="7537672" cy="990600"/>
            <a:chOff x="869059" y="1489254"/>
            <a:chExt cx="7537672" cy="99060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EB26D19-869D-5548-AE19-0F4A13968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69059" y="1609904"/>
              <a:ext cx="469900" cy="7493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EC8288-56A1-2D41-B19F-C1EF90693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23277" y="1717854"/>
              <a:ext cx="787400" cy="533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A4BB19-64AF-5A4E-A901-7897B1BA1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040995" y="1489254"/>
              <a:ext cx="977900" cy="9906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4EDE5F-A2EA-ED47-B398-34336E3D7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969863" y="1533704"/>
              <a:ext cx="546100" cy="9017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3905744-FB88-4348-9651-F54CC4CBB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505031" y="1565454"/>
              <a:ext cx="901700" cy="8382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2C28E5E-AD48-3747-877A-D7A1C00E0F99}"/>
              </a:ext>
            </a:extLst>
          </p:cNvPr>
          <p:cNvGrpSpPr/>
          <p:nvPr userDrawn="1"/>
        </p:nvGrpSpPr>
        <p:grpSpPr>
          <a:xfrm>
            <a:off x="742059" y="2783590"/>
            <a:ext cx="7601172" cy="977900"/>
            <a:chOff x="742059" y="2747010"/>
            <a:chExt cx="7601172" cy="9779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AA75AA7-03FD-BE4E-9A41-DA27E0403C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42059" y="2810510"/>
              <a:ext cx="723900" cy="850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48B0F9-B3B7-7C4D-AD61-70A1EC877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397877" y="2962910"/>
              <a:ext cx="838200" cy="546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5B6038-DFAA-444F-AC40-CDB4AA86A1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180695" y="2816860"/>
              <a:ext cx="698500" cy="8382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C5018FB-B905-4F4B-A1E8-94CA33B42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760313" y="2956560"/>
              <a:ext cx="965200" cy="5588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EBF6556-8284-F540-8309-9F37BD7B6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7568531" y="2747010"/>
              <a:ext cx="774700" cy="9779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1B702C5-78EB-2E47-AACD-56682670E898}"/>
              </a:ext>
            </a:extLst>
          </p:cNvPr>
          <p:cNvGrpSpPr/>
          <p:nvPr userDrawn="1"/>
        </p:nvGrpSpPr>
        <p:grpSpPr>
          <a:xfrm>
            <a:off x="672209" y="4153146"/>
            <a:ext cx="7810722" cy="952500"/>
            <a:chOff x="672209" y="3947492"/>
            <a:chExt cx="7810722" cy="95250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7D5C92-4471-4544-8066-B260CE4021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72209" y="4061792"/>
              <a:ext cx="863600" cy="723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5040AB-99D4-A446-9FDE-950B49A66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2607427" y="3947492"/>
              <a:ext cx="419100" cy="952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653AD-4876-AC47-BC3F-3485D39B0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180695" y="3947492"/>
              <a:ext cx="698500" cy="9525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DE24312-4DF4-1B48-8E3E-F9FBAA93C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811113" y="4220542"/>
              <a:ext cx="863600" cy="4064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1B2B5EE-7C46-E44E-8055-F90A84A67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428831" y="4169742"/>
              <a:ext cx="1054100" cy="508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784E5ED-438B-3C4B-9E9F-0785E440EA86}"/>
              </a:ext>
            </a:extLst>
          </p:cNvPr>
          <p:cNvGrpSpPr/>
          <p:nvPr userDrawn="1"/>
        </p:nvGrpSpPr>
        <p:grpSpPr>
          <a:xfrm>
            <a:off x="691259" y="5497302"/>
            <a:ext cx="7734522" cy="927100"/>
            <a:chOff x="691259" y="5407569"/>
            <a:chExt cx="7734522" cy="927100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5AB202F-FCFF-8D45-B50A-CEDD62A96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691259" y="5420269"/>
              <a:ext cx="825500" cy="9017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7119FD-162B-984C-87DF-5FB74ABE7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2416927" y="5407569"/>
              <a:ext cx="800100" cy="9271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C04648-6244-A741-B198-EB24F951D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4218795" y="5420269"/>
              <a:ext cx="622300" cy="9017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24CABDC-4C8D-E14F-A601-2EEDF7A21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5728563" y="5661569"/>
              <a:ext cx="1028700" cy="4191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E1FF6B5-0DCA-6849-9356-9FE4E39F98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7485981" y="5610769"/>
              <a:ext cx="939800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293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State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STATE ICONS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98DE6D-5B66-864E-B4AD-C34F84E0AE06}"/>
              </a:ext>
            </a:extLst>
          </p:cNvPr>
          <p:cNvGrpSpPr/>
          <p:nvPr userDrawn="1"/>
        </p:nvGrpSpPr>
        <p:grpSpPr>
          <a:xfrm>
            <a:off x="256149" y="2472346"/>
            <a:ext cx="8547592" cy="230832"/>
            <a:chOff x="256149" y="2427002"/>
            <a:chExt cx="8547592" cy="2308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CD4DE5-4EFD-2848-851A-195EF6B83DB3}"/>
                </a:ext>
              </a:extLst>
            </p:cNvPr>
            <p:cNvSpPr/>
            <p:nvPr userDrawn="1"/>
          </p:nvSpPr>
          <p:spPr>
            <a:xfrm>
              <a:off x="256149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Michigan - MI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C407940-39E3-094B-AE4B-1A9CBEF55312}"/>
                </a:ext>
              </a:extLst>
            </p:cNvPr>
            <p:cNvSpPr/>
            <p:nvPr userDrawn="1"/>
          </p:nvSpPr>
          <p:spPr>
            <a:xfrm>
              <a:off x="1969117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Montana - MT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9932A65-28E1-E84A-AAF5-6F9E2A95F06C}"/>
                </a:ext>
              </a:extLst>
            </p:cNvPr>
            <p:cNvSpPr/>
            <p:nvPr userDrawn="1"/>
          </p:nvSpPr>
          <p:spPr>
            <a:xfrm>
              <a:off x="3682085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New Jersey - NJ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14E63E9-E1E7-C84F-9340-EC3740387CD1}"/>
                </a:ext>
              </a:extLst>
            </p:cNvPr>
            <p:cNvSpPr/>
            <p:nvPr userDrawn="1"/>
          </p:nvSpPr>
          <p:spPr>
            <a:xfrm>
              <a:off x="5395053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North Dakota - ND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C8B6632-6224-3549-86D3-7F0F7913480C}"/>
                </a:ext>
              </a:extLst>
            </p:cNvPr>
            <p:cNvSpPr/>
            <p:nvPr userDrawn="1"/>
          </p:nvSpPr>
          <p:spPr>
            <a:xfrm>
              <a:off x="7108021" y="24270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Pennsylvania - PA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4C9A822-351E-B948-877B-5332D96FA95D}"/>
              </a:ext>
            </a:extLst>
          </p:cNvPr>
          <p:cNvGrpSpPr/>
          <p:nvPr userDrawn="1"/>
        </p:nvGrpSpPr>
        <p:grpSpPr>
          <a:xfrm>
            <a:off x="256149" y="3841902"/>
            <a:ext cx="8547592" cy="230832"/>
            <a:chOff x="256149" y="3783944"/>
            <a:chExt cx="8547592" cy="2308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98EE90F-BB72-654D-8D4D-038315D94D64}"/>
                </a:ext>
              </a:extLst>
            </p:cNvPr>
            <p:cNvSpPr/>
            <p:nvPr userDrawn="1"/>
          </p:nvSpPr>
          <p:spPr>
            <a:xfrm>
              <a:off x="256149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Minnesota - MN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8BBD9CD-E4A7-8F4B-985D-26077FA697A1}"/>
                </a:ext>
              </a:extLst>
            </p:cNvPr>
            <p:cNvSpPr/>
            <p:nvPr userDrawn="1"/>
          </p:nvSpPr>
          <p:spPr>
            <a:xfrm>
              <a:off x="1969117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Nebraska - NE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9380669-E66F-9442-BAE8-0A6710F6015C}"/>
                </a:ext>
              </a:extLst>
            </p:cNvPr>
            <p:cNvSpPr/>
            <p:nvPr userDrawn="1"/>
          </p:nvSpPr>
          <p:spPr>
            <a:xfrm>
              <a:off x="3682085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New Mexico - NM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6C2BBD2-7A5F-A145-B780-9E2E34CE93AB}"/>
                </a:ext>
              </a:extLst>
            </p:cNvPr>
            <p:cNvSpPr/>
            <p:nvPr userDrawn="1"/>
          </p:nvSpPr>
          <p:spPr>
            <a:xfrm>
              <a:off x="5395053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Ohio - OH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482E837-0224-A940-AC8A-329898BFA1AF}"/>
                </a:ext>
              </a:extLst>
            </p:cNvPr>
            <p:cNvSpPr/>
            <p:nvPr userDrawn="1"/>
          </p:nvSpPr>
          <p:spPr>
            <a:xfrm>
              <a:off x="7108021" y="378394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Rhode Island - RI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90696E-E8B7-1C42-AC80-2DDD7FCB90FA}"/>
              </a:ext>
            </a:extLst>
          </p:cNvPr>
          <p:cNvGrpSpPr/>
          <p:nvPr userDrawn="1"/>
        </p:nvGrpSpPr>
        <p:grpSpPr>
          <a:xfrm>
            <a:off x="256149" y="5186058"/>
            <a:ext cx="8547592" cy="230832"/>
            <a:chOff x="256149" y="5038911"/>
            <a:chExt cx="8547592" cy="23083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E028B0-DD15-D949-BB86-A4D3DB5DB560}"/>
                </a:ext>
              </a:extLst>
            </p:cNvPr>
            <p:cNvSpPr/>
            <p:nvPr userDrawn="1"/>
          </p:nvSpPr>
          <p:spPr>
            <a:xfrm>
              <a:off x="256149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Mississippi - MS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13FB3D2-99D0-0D41-A2A0-13D9211C5244}"/>
                </a:ext>
              </a:extLst>
            </p:cNvPr>
            <p:cNvSpPr/>
            <p:nvPr userDrawn="1"/>
          </p:nvSpPr>
          <p:spPr>
            <a:xfrm>
              <a:off x="1969117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Nevada - NV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802CCC-B242-D94A-84BD-64EB7E523FD0}"/>
                </a:ext>
              </a:extLst>
            </p:cNvPr>
            <p:cNvSpPr/>
            <p:nvPr userDrawn="1"/>
          </p:nvSpPr>
          <p:spPr>
            <a:xfrm>
              <a:off x="3682085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New York - NY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89F7F65-F092-7D48-B8C4-6FCE68083E45}"/>
                </a:ext>
              </a:extLst>
            </p:cNvPr>
            <p:cNvSpPr/>
            <p:nvPr userDrawn="1"/>
          </p:nvSpPr>
          <p:spPr>
            <a:xfrm>
              <a:off x="5395053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Oklahoma - OK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67934A0-2880-3944-BAC9-C22148AB6D86}"/>
                </a:ext>
              </a:extLst>
            </p:cNvPr>
            <p:cNvSpPr/>
            <p:nvPr userDrawn="1"/>
          </p:nvSpPr>
          <p:spPr>
            <a:xfrm>
              <a:off x="7108021" y="5038911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South Carolina - SC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4A8B039-C204-714B-AE1C-9E4E1194106E}"/>
              </a:ext>
            </a:extLst>
          </p:cNvPr>
          <p:cNvGrpSpPr/>
          <p:nvPr userDrawn="1"/>
        </p:nvGrpSpPr>
        <p:grpSpPr>
          <a:xfrm>
            <a:off x="256149" y="6504814"/>
            <a:ext cx="8547592" cy="230832"/>
            <a:chOff x="256149" y="6504814"/>
            <a:chExt cx="8547592" cy="23083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438AC1-696F-AA4E-837E-649045A582BF}"/>
                </a:ext>
              </a:extLst>
            </p:cNvPr>
            <p:cNvSpPr/>
            <p:nvPr userDrawn="1"/>
          </p:nvSpPr>
          <p:spPr>
            <a:xfrm>
              <a:off x="256149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Missouri - MO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96D3E80-0246-4543-B750-47FFADA3D5A8}"/>
                </a:ext>
              </a:extLst>
            </p:cNvPr>
            <p:cNvSpPr/>
            <p:nvPr userDrawn="1"/>
          </p:nvSpPr>
          <p:spPr>
            <a:xfrm>
              <a:off x="1969117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New Hampshire - NH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943CDDF-6A54-DD49-B452-7622322CF399}"/>
                </a:ext>
              </a:extLst>
            </p:cNvPr>
            <p:cNvSpPr/>
            <p:nvPr userDrawn="1"/>
          </p:nvSpPr>
          <p:spPr>
            <a:xfrm>
              <a:off x="3682085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North Carolina - NC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E9BF15A-9C07-B546-9519-C126C0A46AD2}"/>
                </a:ext>
              </a:extLst>
            </p:cNvPr>
            <p:cNvSpPr/>
            <p:nvPr userDrawn="1"/>
          </p:nvSpPr>
          <p:spPr>
            <a:xfrm>
              <a:off x="5395053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Oregon - OR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E6FEB05-74D4-BC4B-88BA-8C241995A5B5}"/>
                </a:ext>
              </a:extLst>
            </p:cNvPr>
            <p:cNvSpPr/>
            <p:nvPr userDrawn="1"/>
          </p:nvSpPr>
          <p:spPr>
            <a:xfrm>
              <a:off x="7108021" y="6504814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South Dakota - SD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02F2CF5-D5D7-144C-B62D-67AF46B9B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4020" y="1715357"/>
            <a:ext cx="774700" cy="406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E32458B-DBBC-064F-BB1E-83BB4CCA1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7377" y="2934921"/>
            <a:ext cx="622300" cy="7747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6C44619-75E0-6046-B5D0-BB0F9609C9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2242" y="4379608"/>
            <a:ext cx="812800" cy="6350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66F5942E-CDEB-A043-8C3A-1E8BFEF4317A}"/>
              </a:ext>
            </a:extLst>
          </p:cNvPr>
          <p:cNvGrpSpPr/>
          <p:nvPr userDrawn="1"/>
        </p:nvGrpSpPr>
        <p:grpSpPr>
          <a:xfrm>
            <a:off x="647122" y="1493802"/>
            <a:ext cx="914400" cy="4823345"/>
            <a:chOff x="533074" y="1480407"/>
            <a:chExt cx="914400" cy="48233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399D9C-B7F5-424E-8D67-C068439DB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33074" y="1480407"/>
              <a:ext cx="914400" cy="876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2D08A2-9110-1744-9504-88533E875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7524" y="2947621"/>
              <a:ext cx="825500" cy="749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05DAF3-B5A8-5D4C-A656-131B9041C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17224" y="4252608"/>
              <a:ext cx="546100" cy="889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0E6BCF-A506-2745-BA41-27C50408B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77524" y="5617952"/>
              <a:ext cx="825500" cy="6858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3FB094-034E-8447-8CF6-0DBEA655764A}"/>
              </a:ext>
            </a:extLst>
          </p:cNvPr>
          <p:cNvGrpSpPr/>
          <p:nvPr userDrawn="1"/>
        </p:nvGrpSpPr>
        <p:grpSpPr>
          <a:xfrm>
            <a:off x="2385177" y="1728057"/>
            <a:ext cx="863600" cy="4689995"/>
            <a:chOff x="2324100" y="1728057"/>
            <a:chExt cx="863600" cy="46899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89A2D2-2AD3-CC40-B28B-E298FC812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36800" y="1728057"/>
              <a:ext cx="838200" cy="381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F73098-0084-4043-8F5A-FFDB52A1C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324100" y="3144471"/>
              <a:ext cx="863600" cy="3556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414B66-1AA3-144C-B519-4C1DB31EBC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425700" y="4233558"/>
              <a:ext cx="660400" cy="927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63CDFD-5EF9-8045-BA23-4B164D1DE6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489200" y="5503652"/>
              <a:ext cx="533400" cy="9144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9DFB285-FB44-F94A-A13C-1DF7CFA819BC}"/>
              </a:ext>
            </a:extLst>
          </p:cNvPr>
          <p:cNvGrpSpPr/>
          <p:nvPr userDrawn="1"/>
        </p:nvGrpSpPr>
        <p:grpSpPr>
          <a:xfrm>
            <a:off x="4019787" y="1480407"/>
            <a:ext cx="1016000" cy="4677295"/>
            <a:chOff x="4001874" y="1474057"/>
            <a:chExt cx="1016000" cy="46772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D828B6-1992-334B-9B5D-A89FFAB2DA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4255874" y="1474057"/>
              <a:ext cx="508000" cy="889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5AF0836-DE83-5F4A-B651-F1F10882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135224" y="2903171"/>
              <a:ext cx="749300" cy="8382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0144631-E43C-D440-A20C-AF4AC4A3F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027274" y="4366908"/>
              <a:ext cx="965200" cy="6604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2E6FF1-5CA5-3A48-81AA-291038F75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4001874" y="5770352"/>
              <a:ext cx="1016000" cy="38100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B8874E-DD87-2B4D-A295-6BD4107E8F2D}"/>
              </a:ext>
            </a:extLst>
          </p:cNvPr>
          <p:cNvGrpSpPr/>
          <p:nvPr userDrawn="1"/>
        </p:nvGrpSpPr>
        <p:grpSpPr>
          <a:xfrm>
            <a:off x="5783808" y="1728057"/>
            <a:ext cx="927100" cy="4537595"/>
            <a:chOff x="5776268" y="1715357"/>
            <a:chExt cx="927100" cy="45375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DF63510-729F-9D4B-83D7-06A26B44A7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5827068" y="1715357"/>
              <a:ext cx="825500" cy="4064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06FF262-D6DE-7948-A0F4-DEA307F5A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5865168" y="2947621"/>
              <a:ext cx="749300" cy="7493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A9BC01B-E8A9-4C41-A72F-4288E1E62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5788968" y="4487558"/>
              <a:ext cx="901700" cy="4191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736D2AD-54BA-4D4F-858F-6E755320C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5776268" y="5668752"/>
              <a:ext cx="927100" cy="584200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87084F38-07EF-8B4E-9612-4D4C40BB991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492331" y="5706852"/>
            <a:ext cx="9271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2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 Library State 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789" y="984455"/>
            <a:ext cx="7886700" cy="3216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7C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STATE ICONS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D4260F-A737-2A43-B704-B32AB4C3455D}"/>
              </a:ext>
            </a:extLst>
          </p:cNvPr>
          <p:cNvGrpSpPr/>
          <p:nvPr userDrawn="1"/>
        </p:nvGrpSpPr>
        <p:grpSpPr>
          <a:xfrm>
            <a:off x="256149" y="2472346"/>
            <a:ext cx="5121656" cy="230832"/>
            <a:chOff x="256149" y="2472346"/>
            <a:chExt cx="5121656" cy="2308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CD4DE5-4EFD-2848-851A-195EF6B83DB3}"/>
                </a:ext>
              </a:extLst>
            </p:cNvPr>
            <p:cNvSpPr/>
            <p:nvPr userDrawn="1"/>
          </p:nvSpPr>
          <p:spPr>
            <a:xfrm>
              <a:off x="256149" y="2472346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Tennessee - TN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C407940-39E3-094B-AE4B-1A9CBEF55312}"/>
                </a:ext>
              </a:extLst>
            </p:cNvPr>
            <p:cNvSpPr/>
            <p:nvPr userDrawn="1"/>
          </p:nvSpPr>
          <p:spPr>
            <a:xfrm>
              <a:off x="1969117" y="2472346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Vermont - VT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9932A65-28E1-E84A-AAF5-6F9E2A95F06C}"/>
                </a:ext>
              </a:extLst>
            </p:cNvPr>
            <p:cNvSpPr/>
            <p:nvPr userDrawn="1"/>
          </p:nvSpPr>
          <p:spPr>
            <a:xfrm>
              <a:off x="3682085" y="2472346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West Virginia - WV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4D4D45-4D17-3040-BC10-07B33D3B6B3E}"/>
              </a:ext>
            </a:extLst>
          </p:cNvPr>
          <p:cNvGrpSpPr/>
          <p:nvPr userDrawn="1"/>
        </p:nvGrpSpPr>
        <p:grpSpPr>
          <a:xfrm>
            <a:off x="256149" y="3841902"/>
            <a:ext cx="5121656" cy="230832"/>
            <a:chOff x="256149" y="3841902"/>
            <a:chExt cx="5121656" cy="23083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98EE90F-BB72-654D-8D4D-038315D94D64}"/>
                </a:ext>
              </a:extLst>
            </p:cNvPr>
            <p:cNvSpPr/>
            <p:nvPr userDrawn="1"/>
          </p:nvSpPr>
          <p:spPr>
            <a:xfrm>
              <a:off x="256149" y="38419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Texas - TX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8BBD9CD-E4A7-8F4B-985D-26077FA697A1}"/>
                </a:ext>
              </a:extLst>
            </p:cNvPr>
            <p:cNvSpPr/>
            <p:nvPr userDrawn="1"/>
          </p:nvSpPr>
          <p:spPr>
            <a:xfrm>
              <a:off x="1969117" y="38419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Virginia - VA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F9380669-E66F-9442-BAE8-0A6710F6015C}"/>
                </a:ext>
              </a:extLst>
            </p:cNvPr>
            <p:cNvSpPr/>
            <p:nvPr userDrawn="1"/>
          </p:nvSpPr>
          <p:spPr>
            <a:xfrm>
              <a:off x="3682085" y="3841902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Wisconsin - WI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F6CA02-97E4-154F-9382-880B3962D255}"/>
              </a:ext>
            </a:extLst>
          </p:cNvPr>
          <p:cNvGrpSpPr/>
          <p:nvPr userDrawn="1"/>
        </p:nvGrpSpPr>
        <p:grpSpPr>
          <a:xfrm>
            <a:off x="256149" y="5186058"/>
            <a:ext cx="5121656" cy="230832"/>
            <a:chOff x="256149" y="5186058"/>
            <a:chExt cx="5121656" cy="23083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E028B0-DD15-D949-BB86-A4D3DB5DB560}"/>
                </a:ext>
              </a:extLst>
            </p:cNvPr>
            <p:cNvSpPr/>
            <p:nvPr userDrawn="1"/>
          </p:nvSpPr>
          <p:spPr>
            <a:xfrm>
              <a:off x="256149" y="5186058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Utah - UT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13FB3D2-99D0-0D41-A2A0-13D9211C5244}"/>
                </a:ext>
              </a:extLst>
            </p:cNvPr>
            <p:cNvSpPr/>
            <p:nvPr userDrawn="1"/>
          </p:nvSpPr>
          <p:spPr>
            <a:xfrm>
              <a:off x="1969117" y="5186058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Washington - WA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802CCC-B242-D94A-84BD-64EB7E523FD0}"/>
                </a:ext>
              </a:extLst>
            </p:cNvPr>
            <p:cNvSpPr/>
            <p:nvPr userDrawn="1"/>
          </p:nvSpPr>
          <p:spPr>
            <a:xfrm>
              <a:off x="3682085" y="5186058"/>
              <a:ext cx="1695720" cy="2308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900" b="0" i="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Wyoming - WY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B8F1B61-C26A-1441-B8A6-F404E31BA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951" y="1878663"/>
            <a:ext cx="11557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1DD8A-C2EC-3142-8FCB-457459267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759" y="2848075"/>
            <a:ext cx="9525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7DE0B-EFF1-9141-A0E8-1E65423A6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009" y="4192703"/>
            <a:ext cx="774700" cy="92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340CEF-597D-D046-94EA-F3219A095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96302" y="1569173"/>
            <a:ext cx="609600" cy="850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9B6FEE-9F6D-2442-BF93-1590058F9B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85152" y="3072834"/>
            <a:ext cx="1231900" cy="50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6BF953-B425-FD41-B5B7-9A4C8FD1B7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18502" y="4423812"/>
            <a:ext cx="965200" cy="50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07494F-2E5F-F849-BACA-09EECD4C0B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123545" y="1636514"/>
            <a:ext cx="812800" cy="673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C48BB0-89DD-3B4F-BB3E-962A5F69C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10845" y="2930625"/>
            <a:ext cx="838200" cy="749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B6DD89-95F0-DD4B-BDF9-6F5F9289AB6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04495" y="4346088"/>
            <a:ext cx="850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76923" y="2799517"/>
            <a:ext cx="8625030" cy="1178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i="0" kern="1200" cap="all" spc="-150" baseline="0" dirty="0" smtClean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9BFE5-4C5B-884E-B9E3-CD9FCB0AC6B8}"/>
              </a:ext>
            </a:extLst>
          </p:cNvPr>
          <p:cNvSpPr txBox="1"/>
          <p:nvPr userDrawn="1"/>
        </p:nvSpPr>
        <p:spPr>
          <a:xfrm>
            <a:off x="4820478" y="27233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4000" b="1" dirty="0">
              <a:solidFill>
                <a:srgbClr val="0037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A58E23B-D143-4686-8C03-628BEC826AA6}"/>
              </a:ext>
            </a:extLst>
          </p:cNvPr>
          <p:cNvSpPr/>
          <p:nvPr userDrawn="1"/>
        </p:nvSpPr>
        <p:spPr>
          <a:xfrm>
            <a:off x="1" y="6073391"/>
            <a:ext cx="6599708" cy="395110"/>
          </a:xfrm>
          <a:custGeom>
            <a:avLst/>
            <a:gdLst>
              <a:gd name="connsiteX0" fmla="*/ 0 w 8257733"/>
              <a:gd name="connsiteY0" fmla="*/ 0 h 870439"/>
              <a:gd name="connsiteX1" fmla="*/ 8257733 w 8257733"/>
              <a:gd name="connsiteY1" fmla="*/ 0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7853287 w 8257733"/>
              <a:gd name="connsiteY1" fmla="*/ 8792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  <a:gd name="connsiteX0" fmla="*/ 0 w 8257733"/>
              <a:gd name="connsiteY0" fmla="*/ 0 h 870439"/>
              <a:gd name="connsiteX1" fmla="*/ 8015031 w 8257733"/>
              <a:gd name="connsiteY1" fmla="*/ 8793 h 870439"/>
              <a:gd name="connsiteX2" fmla="*/ 8257733 w 8257733"/>
              <a:gd name="connsiteY2" fmla="*/ 870439 h 870439"/>
              <a:gd name="connsiteX3" fmla="*/ 0 w 8257733"/>
              <a:gd name="connsiteY3" fmla="*/ 870439 h 870439"/>
              <a:gd name="connsiteX4" fmla="*/ 0 w 8257733"/>
              <a:gd name="connsiteY4" fmla="*/ 0 h 87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733" h="870439">
                <a:moveTo>
                  <a:pt x="0" y="0"/>
                </a:moveTo>
                <a:lnTo>
                  <a:pt x="8015031" y="8793"/>
                </a:lnTo>
                <a:lnTo>
                  <a:pt x="8257733" y="870439"/>
                </a:lnTo>
                <a:lnTo>
                  <a:pt x="0" y="870439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F9783-59C3-2B4D-A10D-3EC418EC0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74" y="6073391"/>
            <a:ext cx="1949264" cy="354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1194108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2493216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27799-DE13-0449-BDE8-6BC8BD284558}"/>
              </a:ext>
            </a:extLst>
          </p:cNvPr>
          <p:cNvCxnSpPr/>
          <p:nvPr userDrawn="1"/>
        </p:nvCxnSpPr>
        <p:spPr>
          <a:xfrm>
            <a:off x="559337" y="3092011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BF504B-D0F7-774D-B26A-C76242CA0990}"/>
              </a:ext>
            </a:extLst>
          </p:cNvPr>
          <p:cNvCxnSpPr/>
          <p:nvPr userDrawn="1"/>
        </p:nvCxnSpPr>
        <p:spPr>
          <a:xfrm>
            <a:off x="559337" y="373114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57969B-39AE-EE40-A3F6-800E3D5CA450}"/>
              </a:ext>
            </a:extLst>
          </p:cNvPr>
          <p:cNvCxnSpPr/>
          <p:nvPr userDrawn="1"/>
        </p:nvCxnSpPr>
        <p:spPr>
          <a:xfrm>
            <a:off x="559337" y="432494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493971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555282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1838625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F27799-DE13-0449-BDE8-6BC8BD284558}"/>
              </a:ext>
            </a:extLst>
          </p:cNvPr>
          <p:cNvCxnSpPr/>
          <p:nvPr userDrawn="1"/>
        </p:nvCxnSpPr>
        <p:spPr>
          <a:xfrm>
            <a:off x="559337" y="3092011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BF504B-D0F7-774D-B26A-C76242CA0990}"/>
              </a:ext>
            </a:extLst>
          </p:cNvPr>
          <p:cNvCxnSpPr/>
          <p:nvPr userDrawn="1"/>
        </p:nvCxnSpPr>
        <p:spPr>
          <a:xfrm>
            <a:off x="559337" y="373114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57969B-39AE-EE40-A3F6-800E3D5CA450}"/>
              </a:ext>
            </a:extLst>
          </p:cNvPr>
          <p:cNvCxnSpPr/>
          <p:nvPr userDrawn="1"/>
        </p:nvCxnSpPr>
        <p:spPr>
          <a:xfrm>
            <a:off x="559337" y="432494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493971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555282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2480213"/>
            <a:ext cx="9144000" cy="631825"/>
          </a:xfrm>
          <a:prstGeom prst="rect">
            <a:avLst/>
          </a:prstGeom>
          <a:solidFill>
            <a:srgbClr val="003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BF504B-D0F7-774D-B26A-C76242CA0990}"/>
              </a:ext>
            </a:extLst>
          </p:cNvPr>
          <p:cNvCxnSpPr/>
          <p:nvPr userDrawn="1"/>
        </p:nvCxnSpPr>
        <p:spPr>
          <a:xfrm>
            <a:off x="559337" y="373114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57969B-39AE-EE40-A3F6-800E3D5CA450}"/>
              </a:ext>
            </a:extLst>
          </p:cNvPr>
          <p:cNvCxnSpPr/>
          <p:nvPr userDrawn="1"/>
        </p:nvCxnSpPr>
        <p:spPr>
          <a:xfrm>
            <a:off x="559337" y="4324945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4939714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2CA7C3-B13C-7E49-A3BC-9F21B5E380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338" y="1994785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6A94C3-5DFD-3A4F-A7D9-BEAA7FE89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2210" y="1361220"/>
            <a:ext cx="1162878" cy="358189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FA0DF7-653F-1A47-B1EF-DFD04A6261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335" y="1361220"/>
            <a:ext cx="5871280" cy="347662"/>
          </a:xfrm>
        </p:spPr>
        <p:txBody>
          <a:bodyPr/>
          <a:lstStyle>
            <a:lvl1pPr marL="0" indent="0"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Font typeface="Arial" panose="020B0604020202020204" pitchFamily="34" charset="0"/>
              <a:buNone/>
              <a:defRPr lang="en-US" sz="1600" b="0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B45703-4407-634F-8A4D-8B598960A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2210" y="1994785"/>
            <a:ext cx="1162878" cy="386502"/>
          </a:xfr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01A44F-10BB-664B-91BD-F19399B66B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2210" y="2616322"/>
            <a:ext cx="1162878" cy="386502"/>
          </a:xfr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766D17B-7613-6242-9064-D2E7C98254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2210" y="3237859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6BDD03-C079-F04B-A942-8F3F095F1A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2210" y="3859396"/>
            <a:ext cx="1162878" cy="386502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2210" y="4480933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FCF7A4-FA2E-4846-A126-1692AF3766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337" y="2616322"/>
            <a:ext cx="5871280" cy="347662"/>
          </a:xfrm>
        </p:spPr>
        <p:txBody>
          <a:bodyPr/>
          <a:lstStyle>
            <a:lvl1pPr marL="0" indent="0">
              <a:buNone/>
              <a:defRPr lang="en-US" sz="1600" b="1" i="0" kern="120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9E033B0-65B7-D345-A584-E973B5BD27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338" y="3237859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B4A76C1-9E30-7049-88DD-96837A7822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337" y="385939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336" y="4480933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7886700" cy="609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00" b="1" i="0" cap="all" baseline="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TITLE. FONT: ARIAL BOLD 19PT. </a:t>
            </a:r>
            <a:br>
              <a:rPr lang="en-US" dirty="0"/>
            </a:br>
            <a:r>
              <a:rPr lang="en-US" dirty="0"/>
              <a:t>ALL CAPS. TWO LINES ONLY.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555282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2210" y="5102470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9336" y="5102470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8A9F0A-C339-C442-B74E-EF3778F83C83}"/>
              </a:ext>
            </a:extLst>
          </p:cNvPr>
          <p:cNvCxnSpPr/>
          <p:nvPr userDrawn="1"/>
        </p:nvCxnSpPr>
        <p:spPr>
          <a:xfrm>
            <a:off x="559337" y="616346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82537D-BCE7-CA40-8DFB-D6A8653F99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2210" y="5724006"/>
            <a:ext cx="1162878" cy="3865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AC5EE4-769C-BF43-842C-46A20C0783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336" y="5724006"/>
            <a:ext cx="5871280" cy="347662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lang="en-US" sz="16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/>
              <a:t>Click to Edit. Add the Name of the Slide. Title Case.</a:t>
            </a:r>
          </a:p>
          <a:p>
            <a:pPr lvl="1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847757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B89ADE-B0D1-DF46-926D-AC526264134F}"/>
              </a:ext>
            </a:extLst>
          </p:cNvPr>
          <p:cNvCxnSpPr/>
          <p:nvPr userDrawn="1"/>
        </p:nvCxnSpPr>
        <p:spPr>
          <a:xfrm>
            <a:off x="559337" y="1229192"/>
            <a:ext cx="8145751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3.jp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80" r:id="rId2"/>
    <p:sldLayoutId id="2147483737" r:id="rId3"/>
    <p:sldLayoutId id="2147483781" r:id="rId4"/>
    <p:sldLayoutId id="2147483686" r:id="rId5"/>
    <p:sldLayoutId id="214748378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754362" y="11252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17223B-E1AD-C849-B586-8238CE44595F}"/>
              </a:ext>
            </a:extLst>
          </p:cNvPr>
          <p:cNvCxnSpPr/>
          <p:nvPr userDrawn="1"/>
        </p:nvCxnSpPr>
        <p:spPr>
          <a:xfrm>
            <a:off x="8622265" y="6595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3557BF-5F56-BD43-8CC1-6814BB6CEDFD}"/>
              </a:ext>
            </a:extLst>
          </p:cNvPr>
          <p:cNvCxnSpPr/>
          <p:nvPr userDrawn="1"/>
        </p:nvCxnSpPr>
        <p:spPr>
          <a:xfrm>
            <a:off x="8554751" y="6509798"/>
            <a:ext cx="0" cy="172387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634ED42-A584-0549-8B1C-4F593041A087}"/>
              </a:ext>
            </a:extLst>
          </p:cNvPr>
          <p:cNvSpPr txBox="1"/>
          <p:nvPr userDrawn="1"/>
        </p:nvSpPr>
        <p:spPr>
          <a:xfrm>
            <a:off x="8656968" y="6480575"/>
            <a:ext cx="4568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D50B8269-8AC4-7D46-B90B-70E6EBF161B4}" type="slidenum">
              <a:rPr lang="mr-IN" sz="900" b="1" kern="1200" smtClean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 b="1" kern="12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7F1FAE-2D41-9B4B-8CA5-C33FBCE28C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0091" y="6528848"/>
            <a:ext cx="452444" cy="1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754362" y="11252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6A1EF-F620-404D-954C-4054AE6E2BAE}"/>
              </a:ext>
            </a:extLst>
          </p:cNvPr>
          <p:cNvCxnSpPr/>
          <p:nvPr userDrawn="1"/>
        </p:nvCxnSpPr>
        <p:spPr>
          <a:xfrm>
            <a:off x="8622265" y="6595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9344BC-7A5F-3042-A40E-C077556DA0DB}"/>
              </a:ext>
            </a:extLst>
          </p:cNvPr>
          <p:cNvCxnSpPr/>
          <p:nvPr userDrawn="1"/>
        </p:nvCxnSpPr>
        <p:spPr>
          <a:xfrm>
            <a:off x="8554751" y="6509798"/>
            <a:ext cx="0" cy="172387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A783FE-A171-2C43-8804-643EA9FAE7A1}"/>
              </a:ext>
            </a:extLst>
          </p:cNvPr>
          <p:cNvSpPr txBox="1"/>
          <p:nvPr userDrawn="1"/>
        </p:nvSpPr>
        <p:spPr>
          <a:xfrm>
            <a:off x="8656968" y="6480575"/>
            <a:ext cx="4568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D50B8269-8AC4-7D46-B90B-70E6EBF161B4}" type="slidenum">
              <a:rPr lang="mr-IN" sz="900" b="1" kern="1200" smtClean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 b="1" kern="12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F1FAE-2D41-9B4B-8CA5-C33FBCE28C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0091" y="6528848"/>
            <a:ext cx="452444" cy="1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673" r:id="rId2"/>
    <p:sldLayoutId id="2147483783" r:id="rId3"/>
    <p:sldLayoutId id="2147483688" r:id="rId4"/>
    <p:sldLayoutId id="2147483689" r:id="rId5"/>
    <p:sldLayoutId id="2147483698" r:id="rId6"/>
    <p:sldLayoutId id="2147483687" r:id="rId7"/>
    <p:sldLayoutId id="2147483690" r:id="rId8"/>
    <p:sldLayoutId id="2147483736" r:id="rId9"/>
    <p:sldLayoutId id="2147483734" r:id="rId10"/>
    <p:sldLayoutId id="2147483760" r:id="rId11"/>
    <p:sldLayoutId id="21474837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D4302E-2342-8944-A49A-C94E81D2E9DD}"/>
              </a:ext>
            </a:extLst>
          </p:cNvPr>
          <p:cNvCxnSpPr/>
          <p:nvPr userDrawn="1"/>
        </p:nvCxnSpPr>
        <p:spPr>
          <a:xfrm>
            <a:off x="8622265" y="6595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0CD61-1598-C641-8862-F8521E9033B7}"/>
              </a:ext>
            </a:extLst>
          </p:cNvPr>
          <p:cNvCxnSpPr/>
          <p:nvPr userDrawn="1"/>
        </p:nvCxnSpPr>
        <p:spPr>
          <a:xfrm>
            <a:off x="8554751" y="6509798"/>
            <a:ext cx="0" cy="172387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5AB272-A294-E94E-97BC-CDDE41B184A9}"/>
              </a:ext>
            </a:extLst>
          </p:cNvPr>
          <p:cNvSpPr txBox="1"/>
          <p:nvPr userDrawn="1"/>
        </p:nvSpPr>
        <p:spPr>
          <a:xfrm>
            <a:off x="8656968" y="6480575"/>
            <a:ext cx="4568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D50B8269-8AC4-7D46-B90B-70E6EBF161B4}" type="slidenum">
              <a:rPr lang="mr-IN" sz="900" b="1" kern="1200" smtClean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 b="1" kern="12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F1FAE-2D41-9B4B-8CA5-C33FBCE28C2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00091" y="6528848"/>
            <a:ext cx="452444" cy="1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78" r:id="rId2"/>
    <p:sldLayoutId id="2147483779" r:id="rId3"/>
    <p:sldLayoutId id="2147483746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A7F076-34DB-B24D-8931-4DDC0533DDBC}"/>
              </a:ext>
            </a:extLst>
          </p:cNvPr>
          <p:cNvCxnSpPr/>
          <p:nvPr userDrawn="1"/>
        </p:nvCxnSpPr>
        <p:spPr>
          <a:xfrm>
            <a:off x="8622265" y="6595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478936-E4AB-674F-B1C0-E94D61665BD5}"/>
              </a:ext>
            </a:extLst>
          </p:cNvPr>
          <p:cNvCxnSpPr/>
          <p:nvPr userDrawn="1"/>
        </p:nvCxnSpPr>
        <p:spPr>
          <a:xfrm>
            <a:off x="8554751" y="6509798"/>
            <a:ext cx="0" cy="172387"/>
          </a:xfrm>
          <a:prstGeom prst="line">
            <a:avLst/>
          </a:prstGeom>
          <a:ln>
            <a:solidFill>
              <a:srgbClr val="E1E1E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FF755E-FCCE-2B4D-8355-4D2E38AF8B46}"/>
              </a:ext>
            </a:extLst>
          </p:cNvPr>
          <p:cNvSpPr txBox="1"/>
          <p:nvPr userDrawn="1"/>
        </p:nvSpPr>
        <p:spPr>
          <a:xfrm>
            <a:off x="8656968" y="6480575"/>
            <a:ext cx="4568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fld id="{D50B8269-8AC4-7D46-B90B-70E6EBF161B4}" type="slidenum">
              <a:rPr lang="mr-IN" sz="900" b="1" kern="1200" smtClean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 b="1" kern="12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F1FAE-2D41-9B4B-8CA5-C33FBCE28C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00091" y="6528848"/>
            <a:ext cx="452444" cy="1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/>
              <a:t>COLOR</a:t>
            </a:r>
            <a:r>
              <a:rPr lang="en-US" sz="3200" spc="-150" baseline="0" dirty="0"/>
              <a:t> PALETTE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11334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 userDrawn="1"/>
        </p:nvSpPr>
        <p:spPr>
          <a:xfrm>
            <a:off x="457200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200" spc="-1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C268C4-1C77-0340-ACBC-0C6AC336CAE7}"/>
              </a:ext>
            </a:extLst>
          </p:cNvPr>
          <p:cNvSpPr txBox="1">
            <a:spLocks/>
          </p:cNvSpPr>
          <p:nvPr userDrawn="1"/>
        </p:nvSpPr>
        <p:spPr>
          <a:xfrm>
            <a:off x="440724" y="365760"/>
            <a:ext cx="7886700" cy="4798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37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spc="-150" dirty="0"/>
              <a:t>SYMBOL LIBRARY</a:t>
            </a:r>
          </a:p>
        </p:txBody>
      </p:sp>
    </p:spTree>
    <p:extLst>
      <p:ext uri="{BB962C8B-B14F-4D97-AF65-F5344CB8AC3E}">
        <p14:creationId xmlns:p14="http://schemas.microsoft.com/office/powerpoint/2010/main" val="145274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61" Type="http://schemas.openxmlformats.org/officeDocument/2006/relationships/chart" Target="../charts/chart10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chart" Target="../charts/chart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slideLayout" Target="../slideLayouts/slideLayout1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>
          <a:xfrm>
            <a:off x="276923" y="2581543"/>
            <a:ext cx="7952677" cy="117897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vedp</a:t>
            </a:r>
            <a:r>
              <a:rPr lang="en-US" dirty="0"/>
              <a:t> 2.0: Preparing the commonwealth and its regions for HEALTHY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August 23,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923" y="4597880"/>
            <a:ext cx="237226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4000" b="1" dirty="0">
              <a:solidFill>
                <a:srgbClr val="0037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923" y="4494963"/>
            <a:ext cx="261292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4000" b="1" dirty="0">
              <a:solidFill>
                <a:srgbClr val="00376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923" y="5702177"/>
            <a:ext cx="3142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765"/>
                </a:solidFill>
                <a:cs typeface="Arial" panose="020B0604020202020204" pitchFamily="34" charset="0"/>
              </a:rPr>
              <a:t>VEDP </a:t>
            </a:r>
            <a:r>
              <a:rPr lang="en-US" sz="1600" b="1" dirty="0" smtClean="0">
                <a:solidFill>
                  <a:srgbClr val="003765"/>
                </a:solidFill>
                <a:cs typeface="Arial" panose="020B0604020202020204" pitchFamily="34" charset="0"/>
              </a:rPr>
              <a:t>Welcome </a:t>
            </a:r>
            <a:r>
              <a:rPr lang="en-US" sz="1600" b="1" dirty="0">
                <a:solidFill>
                  <a:srgbClr val="003765"/>
                </a:solidFill>
                <a:cs typeface="Arial" panose="020B0604020202020204" pitchFamily="34" charset="0"/>
              </a:rPr>
              <a:t>and </a:t>
            </a:r>
            <a:r>
              <a:rPr lang="en-US" sz="1600" b="1" dirty="0" smtClean="0">
                <a:solidFill>
                  <a:srgbClr val="003765"/>
                </a:solidFill>
                <a:cs typeface="Arial" panose="020B0604020202020204" pitchFamily="34" charset="0"/>
              </a:rPr>
              <a:t>Overview </a:t>
            </a:r>
            <a:endParaRPr lang="en-US" sz="1600" b="1" dirty="0">
              <a:solidFill>
                <a:srgbClr val="00376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5" y="132214"/>
            <a:ext cx="8867955" cy="609234"/>
          </a:xfrm>
        </p:spPr>
        <p:txBody>
          <a:bodyPr anchor="ctr"/>
          <a:lstStyle/>
          <a:p>
            <a:r>
              <a:rPr lang="en-US" cap="all" dirty="0">
                <a:latin typeface="+mj-lt"/>
                <a:ea typeface="+mj-ea"/>
                <a:cs typeface="+mj-cs"/>
              </a:rPr>
              <a:t>These strategies ALSO are designed to ensure that every region wins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59221"/>
            <a:ext cx="8388766" cy="5000996"/>
          </a:xfrm>
          <a:prstGeom prst="rect">
            <a:avLst/>
          </a:prstGeom>
        </p:spPr>
      </p:pic>
      <p:sp>
        <p:nvSpPr>
          <p:cNvPr id="4" name="4. Footnote"/>
          <p:cNvSpPr txBox="1">
            <a:spLocks noChangeArrowheads="1"/>
          </p:cNvSpPr>
          <p:nvPr/>
        </p:nvSpPr>
        <p:spPr bwMode="gray">
          <a:xfrm>
            <a:off x="129395" y="6169944"/>
            <a:ext cx="86185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jobs needed over 10 years to ensure region not subject to economic decline; 2 Analysis shows limited opportunities to capture value without specific synergies from company in question; 3 Quality of product is exceptional, but costs reflect that; 4 Cost is low, with room to improve on quality; 5 An attractive balance of competitive costs and quality; 6 Plus chemicals</a:t>
            </a:r>
          </a:p>
        </p:txBody>
      </p:sp>
      <p:sp>
        <p:nvSpPr>
          <p:cNvPr id="5" name="5. Source"/>
          <p:cNvSpPr>
            <a:spLocks noChangeArrowheads="1"/>
          </p:cNvSpPr>
          <p:nvPr/>
        </p:nvSpPr>
        <p:spPr bwMode="gray">
          <a:xfrm>
            <a:off x="129395" y="6464120"/>
            <a:ext cx="72000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30238" algn="l"/>
              </a:tabLst>
            </a:pP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IBM-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GLT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EMSI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Moody’s Analytics, BLS</a:t>
            </a:r>
          </a:p>
        </p:txBody>
      </p:sp>
    </p:spTree>
    <p:extLst>
      <p:ext uri="{BB962C8B-B14F-4D97-AF65-F5344CB8AC3E}">
        <p14:creationId xmlns:p14="http://schemas.microsoft.com/office/powerpoint/2010/main" val="26436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279942"/>
            <a:ext cx="7886700" cy="609234"/>
          </a:xfrm>
        </p:spPr>
        <p:txBody>
          <a:bodyPr anchor="ctr"/>
          <a:lstStyle/>
          <a:p>
            <a:r>
              <a:rPr lang="en-US" dirty="0"/>
              <a:t>VEDP OVERVIEW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517" y="889176"/>
            <a:ext cx="8362335" cy="47502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12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Principal state economic development organization (EDO) for Va., with 118 employees</a:t>
            </a:r>
          </a:p>
          <a:p>
            <a:pPr marL="233363" indent="-233363">
              <a:spcBef>
                <a:spcPts val="12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17-member governing board that provides continuity across gubernatorial terms</a:t>
            </a:r>
          </a:p>
          <a:p>
            <a:pPr marL="233363" indent="-233363">
              <a:spcBef>
                <a:spcPts val="12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Focus on attracting, retaining, and growing traded-sector firms (&gt;50% out-of-state sales)</a:t>
            </a:r>
          </a:p>
          <a:p>
            <a:pPr marL="633413" lvl="1" indent="-233363">
              <a:spcBef>
                <a:spcPts val="6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E.g., corporate HQs, manufacturers, R&amp;D centers, distribution centers, data centers</a:t>
            </a:r>
          </a:p>
          <a:p>
            <a:pPr marL="633413" lvl="1" indent="-233363">
              <a:spcBef>
                <a:spcPts val="6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Retailers, local service providers benefit indirectly (most have 100% in-state sales)</a:t>
            </a:r>
          </a:p>
          <a:p>
            <a:pPr marL="233363" indent="-233363">
              <a:spcBef>
                <a:spcPts val="12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Seven core divisions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Business Investment: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works to secure business recruitment and expansion wins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Marketing and Communications: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manages marketing of Va. and announcements</a:t>
            </a:r>
            <a:endParaRPr lang="en-US" sz="1600" b="1" dirty="0" smtClean="0">
              <a:solidFill>
                <a:srgbClr val="003765"/>
              </a:solidFill>
              <a:ea typeface="Arial" charset="0"/>
              <a:cs typeface="Arial" charset="0"/>
            </a:endParaRP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Research: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provides data, analysis, and maps to support Business Investment team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International Trade: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helps hundreds of companies expand their international sales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Workforce: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regionally-based directors manage VJIP workforce grants program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Economic Competitiveness: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develops strategies for economic growth and rankings</a:t>
            </a:r>
          </a:p>
          <a:p>
            <a:pPr marL="633413" lvl="1" indent="-233363">
              <a:spcBef>
                <a:spcPts val="1200"/>
              </a:spcBef>
            </a:pPr>
            <a:r>
              <a:rPr lang="en-US" sz="1600" b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Incentives: </a:t>
            </a: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manages incentives, including due diligence, reporting, </a:t>
            </a:r>
            <a:r>
              <a:rPr lang="en-US" sz="1600" dirty="0" err="1" smtClean="0">
                <a:solidFill>
                  <a:srgbClr val="003765"/>
                </a:solidFill>
                <a:ea typeface="Arial" charset="0"/>
                <a:cs typeface="Arial" charset="0"/>
              </a:rPr>
              <a:t>clawbacks</a:t>
            </a:r>
            <a:endParaRPr lang="en-US" sz="1600" dirty="0" smtClean="0">
              <a:solidFill>
                <a:srgbClr val="003765"/>
              </a:solidFill>
              <a:ea typeface="Arial" charset="0"/>
              <a:cs typeface="Arial" charset="0"/>
            </a:endParaRPr>
          </a:p>
          <a:p>
            <a:pPr marL="233363" indent="-233363">
              <a:spcBef>
                <a:spcPts val="1200"/>
              </a:spcBef>
            </a:pPr>
            <a:r>
              <a:rPr lang="en-US" sz="1600" dirty="0" smtClean="0">
                <a:solidFill>
                  <a:srgbClr val="003765"/>
                </a:solidFill>
                <a:ea typeface="Arial" charset="0"/>
                <a:cs typeface="Arial" charset="0"/>
              </a:rPr>
              <a:t>Important support functions: external affairs, IT, fiscal, legal, human resources</a:t>
            </a:r>
            <a:endParaRPr lang="en-US" sz="1600" dirty="0">
              <a:solidFill>
                <a:srgbClr val="003765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3" y="166719"/>
            <a:ext cx="8911087" cy="609234"/>
          </a:xfrm>
        </p:spPr>
        <p:txBody>
          <a:bodyPr anchor="ctr"/>
          <a:lstStyle/>
          <a:p>
            <a:r>
              <a:rPr lang="en-US" dirty="0"/>
              <a:t>VEDP CONDUCTS ITS WORK IN CLOSE PARTNERSHIP WITH OTHERS, SUCH AS REGIONAL ECONOMIC DEVELOPMENT ORGANIZATIONS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371"/>
            <a:ext cx="9144000" cy="52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5531"/>
            <a:ext cx="9143999" cy="449042"/>
          </a:xfrm>
        </p:spPr>
        <p:txBody>
          <a:bodyPr anchor="ctr"/>
          <a:lstStyle/>
          <a:p>
            <a:r>
              <a:rPr lang="en-US" altLang="zh-CN" dirty="0"/>
              <a:t>VEDP’S PRINCIPAL ROLES IN VA’S ECONOMIC DEVELOPMENT E</a:t>
            </a:r>
            <a:r>
              <a:rPr lang="en-US" altLang="zh-CN" dirty="0" smtClean="0"/>
              <a:t>COSYSTEM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104430" y="736066"/>
            <a:ext cx="1757263" cy="4765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Illustrative partners</a:t>
            </a:r>
          </a:p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200" b="1" u="sng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 comprehensive)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7590" y="974361"/>
            <a:ext cx="4526280" cy="57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alpha val="8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State Leadership Partners (e.g., Governor, General Assembly, Secretary of Commerce and Trade, Secretary of Finance)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7590" y="2043511"/>
            <a:ext cx="4528820" cy="3474720"/>
            <a:chOff x="2511957" y="1627717"/>
            <a:chExt cx="3474720" cy="3474720"/>
          </a:xfrm>
          <a:effectLst/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511957" y="1627717"/>
              <a:ext cx="3474720" cy="3474720"/>
              <a:chOff x="2748" y="1974"/>
              <a:chExt cx="1716" cy="1740"/>
            </a:xfrm>
            <a:solidFill>
              <a:schemeClr val="bg1"/>
            </a:solidFill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2748" y="1974"/>
                <a:ext cx="858" cy="8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3606" y="1974"/>
                <a:ext cx="858" cy="8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2748" y="2844"/>
                <a:ext cx="858" cy="8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3606" y="2844"/>
                <a:ext cx="858" cy="8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586040" y="1703919"/>
              <a:ext cx="1678297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787400">
                <a:buSzPct val="120000"/>
                <a:defRPr/>
              </a:pPr>
              <a:r>
                <a:rPr lang="en-US" sz="1200" b="1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Business Development</a:t>
              </a:r>
            </a:p>
            <a:p>
              <a:pPr defTabSz="787400">
                <a:buSzPct val="120000"/>
                <a:defRPr/>
              </a:pPr>
              <a:endParaRPr lang="en-US" sz="6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Marketing and branding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Lead generation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Business recruitment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Business retention and expansion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Second-stage firm gardening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Incentives administration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330172" y="1703919"/>
              <a:ext cx="1618197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787400">
                <a:buSzPct val="120000"/>
                <a:defRPr/>
              </a:pPr>
              <a:r>
                <a:rPr lang="en-US" sz="1200" b="1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Product Development</a:t>
              </a:r>
            </a:p>
            <a:p>
              <a:pPr defTabSz="787400">
                <a:buSzPct val="120000"/>
                <a:defRPr/>
              </a:pPr>
              <a:endParaRPr lang="en-US" sz="6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Economic competitiveness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Sector growth strategies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Site development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National rankings initiative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External affairs</a:t>
              </a:r>
            </a:p>
            <a:p>
              <a:pPr defTabSz="787400">
                <a:buSzPct val="120000"/>
                <a:defRPr/>
              </a:pP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586040" y="3457049"/>
              <a:ext cx="1678297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787400">
                <a:buSzPct val="120000"/>
                <a:defRPr/>
              </a:pPr>
              <a:r>
                <a:rPr lang="en-US" sz="1200" b="1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Int’l. Trade Development</a:t>
              </a:r>
            </a:p>
            <a:p>
              <a:pPr defTabSz="787400">
                <a:buSzPct val="120000"/>
                <a:defRPr/>
              </a:pPr>
              <a:endParaRPr lang="en-US" sz="6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Market research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Regional Export Program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Trade Show Asst. Program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Global Defense Program (GDP)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Virginia Leaders in Export Trade (VALET) Program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330172" y="3457049"/>
              <a:ext cx="1618197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787400">
                <a:buSzPct val="120000"/>
                <a:defRPr/>
              </a:pPr>
              <a:r>
                <a:rPr lang="en-US" sz="1200" b="1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Workforce Solutions</a:t>
              </a:r>
            </a:p>
            <a:p>
              <a:pPr defTabSz="787400">
                <a:buSzPct val="120000"/>
                <a:defRPr/>
              </a:pPr>
              <a:endParaRPr lang="en-US" sz="6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Customized workforce recruitment and training incentive program (proposed)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Virginia Jobs Investment Program (VJIP)</a:t>
              </a:r>
            </a:p>
            <a:p>
              <a:pPr marL="117475" indent="-117475" defTabSz="787400">
                <a:buSzPct val="120000"/>
                <a:buFont typeface="Arial" charset="0"/>
                <a:buChar char="•"/>
                <a:defRPr/>
              </a:pPr>
              <a:r>
                <a:rPr lang="en-US" sz="1200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Human capital development partnerships and initiatives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61870" y="17669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87400">
              <a:buSzPct val="120000"/>
              <a:defRPr/>
            </a:pPr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VEDP’s Principal Economic Development Roles*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10165" y="5703097"/>
            <a:ext cx="4526280" cy="35481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tx1">
                <a:alpha val="8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VEDP Support Functions (e.g., Research, HR, IT, Fiscal)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9780" y="6294587"/>
            <a:ext cx="828998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00" i="1" dirty="0" smtClean="0">
                <a:solidFill>
                  <a:srgbClr val="003765"/>
                </a:solidFill>
                <a:ea typeface="SimSun" charset="-122"/>
              </a:rPr>
              <a:t>* </a:t>
            </a:r>
            <a:r>
              <a:rPr lang="en-US" altLang="en-US" sz="700" i="1" dirty="0" smtClean="0">
                <a:solidFill>
                  <a:srgbClr val="003765"/>
                </a:solidFill>
                <a:ea typeface="Arial" charset="0"/>
                <a:cs typeface="Arial" charset="0"/>
              </a:rPr>
              <a:t>The </a:t>
            </a:r>
            <a:r>
              <a:rPr lang="en-US" altLang="en-US" sz="700" i="1" dirty="0">
                <a:solidFill>
                  <a:srgbClr val="003765"/>
                </a:solidFill>
                <a:ea typeface="Arial" charset="0"/>
                <a:cs typeface="Arial" charset="0"/>
              </a:rPr>
              <a:t>Code of Virginia also charges VEDP with the duty to “[e]</a:t>
            </a:r>
            <a:r>
              <a:rPr lang="en-US" altLang="en-US" sz="700" i="1" dirty="0" err="1">
                <a:solidFill>
                  <a:srgbClr val="003765"/>
                </a:solidFill>
                <a:ea typeface="Arial" charset="0"/>
                <a:cs typeface="Arial" charset="0"/>
              </a:rPr>
              <a:t>ncourage</a:t>
            </a:r>
            <a:r>
              <a:rPr lang="en-US" altLang="en-US" sz="700" i="1" dirty="0">
                <a:solidFill>
                  <a:srgbClr val="003765"/>
                </a:solidFill>
                <a:ea typeface="Arial" charset="0"/>
                <a:cs typeface="Arial" charset="0"/>
              </a:rPr>
              <a:t> the coordination of the economic development efforts of public institutions, regions, communities, and private industry.”</a:t>
            </a:r>
            <a:endParaRPr lang="en-US" sz="700" i="1" dirty="0">
              <a:solidFill>
                <a:srgbClr val="003765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4564" y="2043511"/>
            <a:ext cx="2071431" cy="1606666"/>
            <a:chOff x="313140" y="1829193"/>
            <a:chExt cx="2071431" cy="1606666"/>
          </a:xfrm>
          <a:solidFill>
            <a:schemeClr val="bg1">
              <a:lumMod val="85000"/>
            </a:schemeClr>
          </a:solidFill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 rot="10800000" flipH="1">
              <a:off x="313140" y="1829193"/>
              <a:ext cx="2071431" cy="1606666"/>
            </a:xfrm>
            <a:prstGeom prst="homePlate">
              <a:avLst>
                <a:gd name="adj" fmla="val 1807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eaLnBrk="1" hangingPunct="1"/>
              <a:endParaRPr lang="en-US" altLang="en-US" sz="1200" dirty="0">
                <a:ea typeface="Arial" charset="0"/>
                <a:cs typeface="Arial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 flipH="1">
              <a:off x="425296" y="1894266"/>
              <a:ext cx="1642849" cy="14773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144463" indent="-142875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Localities and local economic developers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Regional economic dev. organizations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VDOT, VDACS, DEQ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Utilities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Comm. on Business Dev. and Marketing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564" y="3910770"/>
            <a:ext cx="2071431" cy="1606666"/>
            <a:chOff x="313140" y="1829193"/>
            <a:chExt cx="2071431" cy="1606666"/>
          </a:xfrm>
          <a:solidFill>
            <a:schemeClr val="bg1">
              <a:lumMod val="85000"/>
            </a:schemeClr>
          </a:solidFill>
        </p:grpSpPr>
        <p:sp>
          <p:nvSpPr>
            <p:cNvPr id="25" name="AutoShape 9"/>
            <p:cNvSpPr>
              <a:spLocks noChangeArrowheads="1"/>
            </p:cNvSpPr>
            <p:nvPr/>
          </p:nvSpPr>
          <p:spPr bwMode="auto">
            <a:xfrm rot="10800000" flipH="1">
              <a:off x="313140" y="1829193"/>
              <a:ext cx="2071431" cy="1606666"/>
            </a:xfrm>
            <a:prstGeom prst="homePlate">
              <a:avLst>
                <a:gd name="adj" fmla="val 1807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eaLnBrk="1" hangingPunct="1"/>
              <a:endParaRPr lang="en-US" altLang="en-US" sz="1200" dirty="0">
                <a:ea typeface="Arial" charset="0"/>
                <a:cs typeface="Arial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 flipH="1">
              <a:off x="425296" y="1894266"/>
              <a:ext cx="1642849" cy="14773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144463" indent="-142875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Committee on International Trade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Port of Virginia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Virginia Maritime Association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State universities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U.S. DOC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U.S. SBA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90262" y="2043511"/>
            <a:ext cx="2071431" cy="1606666"/>
            <a:chOff x="5452156" y="1439863"/>
            <a:chExt cx="3562350" cy="4237037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 flipH="1">
              <a:off x="5452156" y="1439863"/>
              <a:ext cx="3562350" cy="4237037"/>
            </a:xfrm>
            <a:prstGeom prst="homePlate">
              <a:avLst>
                <a:gd name="adj" fmla="val 1807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eaLnBrk="1" hangingPunct="1"/>
              <a:endParaRPr lang="en-US" altLang="en-US" sz="1200" dirty="0">
                <a:ea typeface="Arial" charset="0"/>
                <a:cs typeface="Arial" charset="0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H="1">
              <a:off x="6144303" y="1611313"/>
              <a:ext cx="2687639" cy="486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eaLnBrk="1" hangingPunct="1">
                <a:buSzPct val="120000"/>
              </a:pPr>
              <a:r>
                <a:rPr lang="en-US" altLang="ko-KR" sz="1200" b="1" dirty="0">
                  <a:ea typeface="Arial" charset="0"/>
                  <a:cs typeface="Arial" charset="0"/>
                </a:rPr>
                <a:t>GOVA leads</a:t>
              </a: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 flipH="1">
              <a:off x="5992447" y="1609340"/>
              <a:ext cx="2722564" cy="38959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144463" indent="-142875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Local and regional economic developers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State, regional, and local chambers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Trade associations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GO Virginia / DHCD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Utilities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SCHEV, VRIC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90262" y="3910770"/>
            <a:ext cx="2071431" cy="1606666"/>
            <a:chOff x="5452156" y="1439863"/>
            <a:chExt cx="3562350" cy="4237037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flipH="1">
              <a:off x="5452156" y="1439863"/>
              <a:ext cx="3562350" cy="4237037"/>
            </a:xfrm>
            <a:prstGeom prst="homePlate">
              <a:avLst>
                <a:gd name="adj" fmla="val 1807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eaLnBrk="1" hangingPunct="1"/>
              <a:endParaRPr lang="en-US" altLang="en-US" sz="1200" dirty="0">
                <a:ea typeface="Arial" charset="0"/>
                <a:cs typeface="Arial" charset="0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 flipH="1">
              <a:off x="6144303" y="1611313"/>
              <a:ext cx="2687639" cy="486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eaLnBrk="1" hangingPunct="1">
                <a:buSzPct val="120000"/>
              </a:pPr>
              <a:r>
                <a:rPr lang="en-US" altLang="ko-KR" sz="1200" b="1" dirty="0">
                  <a:ea typeface="Arial" charset="0"/>
                  <a:cs typeface="Arial" charset="0"/>
                </a:rPr>
                <a:t>GOVA leads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 flipH="1">
              <a:off x="5992447" y="1609340"/>
              <a:ext cx="2722564" cy="34089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1pPr>
              <a:lvl2pPr marL="144463" indent="-142875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-윤고딕130" charset="0"/>
                </a:defRPr>
              </a:lvl9pPr>
            </a:lstStyle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Higher education institutions (4-yr. and community colleges)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Regional workforce development boards</a:t>
              </a:r>
            </a:p>
            <a:p>
              <a:pPr lvl="1" eaLnBrk="1" hangingPunct="1">
                <a:buSzPct val="120000"/>
                <a:buFontTx/>
                <a:buChar char="•"/>
              </a:pPr>
              <a:r>
                <a:rPr lang="en-US" altLang="ko-KR" sz="1200" dirty="0">
                  <a:solidFill>
                    <a:srgbClr val="003765"/>
                  </a:solidFill>
                  <a:ea typeface="Arial" charset="0"/>
                  <a:cs typeface="Arial" charset="0"/>
                </a:rPr>
                <a:t>Recruitment and training contractors</a:t>
              </a:r>
            </a:p>
          </p:txBody>
        </p:sp>
      </p:grp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287137" y="1561102"/>
            <a:ext cx="2023027" cy="482827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66481">
              <a:defRPr/>
            </a:pPr>
            <a:endParaRPr lang="en-US" sz="1700" kern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 flipH="1" flipV="1">
            <a:off x="6814462" y="1547445"/>
            <a:ext cx="2023027" cy="496484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66481">
              <a:defRPr/>
            </a:pPr>
            <a:endParaRPr lang="en-US" sz="1700" kern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52" y="157488"/>
            <a:ext cx="8876581" cy="609234"/>
          </a:xfrm>
        </p:spPr>
        <p:txBody>
          <a:bodyPr anchor="ctr"/>
          <a:lstStyle/>
          <a:p>
            <a:r>
              <a:rPr lang="en-US" cap="all" dirty="0">
                <a:latin typeface="Arial"/>
                <a:ea typeface="+mj-ea"/>
                <a:cs typeface="+mj-cs"/>
              </a:rPr>
              <a:t>Our new 5-YEAR (FY19-23) strategic plan has been crafted with extensive stakeholder engagement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138023" y="1088684"/>
            <a:ext cx="5146963" cy="93065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Economic development community (VEDA survey, meetings, webinars, workshops)</a:t>
            </a:r>
          </a:p>
        </p:txBody>
      </p:sp>
      <p:sp>
        <p:nvSpPr>
          <p:cNvPr id="4" name="Cloud 3"/>
          <p:cNvSpPr/>
          <p:nvPr/>
        </p:nvSpPr>
        <p:spPr>
          <a:xfrm>
            <a:off x="5712327" y="1091491"/>
            <a:ext cx="2576266" cy="74151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VEDP Staff (surveys, meetings)</a:t>
            </a: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524247" y="1950133"/>
            <a:ext cx="4104132" cy="4445258"/>
            <a:chOff x="2376" y="1824"/>
            <a:chExt cx="1743" cy="1948"/>
          </a:xfrm>
          <a:solidFill>
            <a:schemeClr val="accent1">
              <a:lumMod val="75000"/>
            </a:schemeClr>
          </a:solidFill>
        </p:grpSpPr>
        <p:sp>
          <p:nvSpPr>
            <p:cNvPr id="12" name="Freeform 4"/>
            <p:cNvSpPr>
              <a:spLocks/>
            </p:cNvSpPr>
            <p:nvPr/>
          </p:nvSpPr>
          <p:spPr bwMode="blackWhite">
            <a:xfrm>
              <a:off x="3143" y="1961"/>
              <a:ext cx="976" cy="1811"/>
            </a:xfrm>
            <a:custGeom>
              <a:avLst/>
              <a:gdLst>
                <a:gd name="T0" fmla="*/ 338 w 976"/>
                <a:gd name="T1" fmla="*/ 1654 h 1811"/>
                <a:gd name="T2" fmla="*/ 449 w 976"/>
                <a:gd name="T3" fmla="*/ 1612 h 1811"/>
                <a:gd name="T4" fmla="*/ 553 w 976"/>
                <a:gd name="T5" fmla="*/ 1555 h 1811"/>
                <a:gd name="T6" fmla="*/ 651 w 976"/>
                <a:gd name="T7" fmla="*/ 1485 h 1811"/>
                <a:gd name="T8" fmla="*/ 741 w 976"/>
                <a:gd name="T9" fmla="*/ 1405 h 1811"/>
                <a:gd name="T10" fmla="*/ 818 w 976"/>
                <a:gd name="T11" fmla="*/ 1313 h 1811"/>
                <a:gd name="T12" fmla="*/ 882 w 976"/>
                <a:gd name="T13" fmla="*/ 1210 h 1811"/>
                <a:gd name="T14" fmla="*/ 929 w 976"/>
                <a:gd name="T15" fmla="*/ 1100 h 1811"/>
                <a:gd name="T16" fmla="*/ 961 w 976"/>
                <a:gd name="T17" fmla="*/ 984 h 1811"/>
                <a:gd name="T18" fmla="*/ 975 w 976"/>
                <a:gd name="T19" fmla="*/ 865 h 1811"/>
                <a:gd name="T20" fmla="*/ 972 w 976"/>
                <a:gd name="T21" fmla="*/ 744 h 1811"/>
                <a:gd name="T22" fmla="*/ 950 w 976"/>
                <a:gd name="T23" fmla="*/ 625 h 1811"/>
                <a:gd name="T24" fmla="*/ 913 w 976"/>
                <a:gd name="T25" fmla="*/ 511 h 1811"/>
                <a:gd name="T26" fmla="*/ 859 w 976"/>
                <a:gd name="T27" fmla="*/ 403 h 1811"/>
                <a:gd name="T28" fmla="*/ 790 w 976"/>
                <a:gd name="T29" fmla="*/ 304 h 1811"/>
                <a:gd name="T30" fmla="*/ 708 w 976"/>
                <a:gd name="T31" fmla="*/ 216 h 1811"/>
                <a:gd name="T32" fmla="*/ 614 w 976"/>
                <a:gd name="T33" fmla="*/ 142 h 1811"/>
                <a:gd name="T34" fmla="*/ 510 w 976"/>
                <a:gd name="T35" fmla="*/ 81 h 1811"/>
                <a:gd name="T36" fmla="*/ 398 w 976"/>
                <a:gd name="T37" fmla="*/ 36 h 1811"/>
                <a:gd name="T38" fmla="*/ 281 w 976"/>
                <a:gd name="T39" fmla="*/ 8 h 1811"/>
                <a:gd name="T40" fmla="*/ 294 w 976"/>
                <a:gd name="T41" fmla="*/ 112 h 1811"/>
                <a:gd name="T42" fmla="*/ 226 w 976"/>
                <a:gd name="T43" fmla="*/ 434 h 1811"/>
                <a:gd name="T44" fmla="*/ 306 w 976"/>
                <a:gd name="T45" fmla="*/ 463 h 1811"/>
                <a:gd name="T46" fmla="*/ 379 w 976"/>
                <a:gd name="T47" fmla="*/ 508 h 1811"/>
                <a:gd name="T48" fmla="*/ 440 w 976"/>
                <a:gd name="T49" fmla="*/ 567 h 1811"/>
                <a:gd name="T50" fmla="*/ 489 w 976"/>
                <a:gd name="T51" fmla="*/ 637 h 1811"/>
                <a:gd name="T52" fmla="*/ 521 w 976"/>
                <a:gd name="T53" fmla="*/ 716 h 1811"/>
                <a:gd name="T54" fmla="*/ 538 w 976"/>
                <a:gd name="T55" fmla="*/ 801 h 1811"/>
                <a:gd name="T56" fmla="*/ 536 w 976"/>
                <a:gd name="T57" fmla="*/ 886 h 1811"/>
                <a:gd name="T58" fmla="*/ 517 w 976"/>
                <a:gd name="T59" fmla="*/ 969 h 1811"/>
                <a:gd name="T60" fmla="*/ 482 w 976"/>
                <a:gd name="T61" fmla="*/ 1046 h 1811"/>
                <a:gd name="T62" fmla="*/ 431 w 976"/>
                <a:gd name="T63" fmla="*/ 1115 h 1811"/>
                <a:gd name="T64" fmla="*/ 367 w 976"/>
                <a:gd name="T65" fmla="*/ 1172 h 1811"/>
                <a:gd name="T66" fmla="*/ 293 w 976"/>
                <a:gd name="T67" fmla="*/ 1215 h 1811"/>
                <a:gd name="T68" fmla="*/ 253 w 976"/>
                <a:gd name="T69" fmla="*/ 1093 h 1811"/>
                <a:gd name="T70" fmla="*/ 279 w 976"/>
                <a:gd name="T71" fmla="*/ 1810 h 18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6"/>
                <a:gd name="T109" fmla="*/ 0 h 1811"/>
                <a:gd name="T110" fmla="*/ 976 w 976"/>
                <a:gd name="T111" fmla="*/ 1811 h 18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6" h="1811">
                  <a:moveTo>
                    <a:pt x="279" y="1669"/>
                  </a:moveTo>
                  <a:lnTo>
                    <a:pt x="338" y="1654"/>
                  </a:lnTo>
                  <a:lnTo>
                    <a:pt x="394" y="1635"/>
                  </a:lnTo>
                  <a:lnTo>
                    <a:pt x="449" y="1612"/>
                  </a:lnTo>
                  <a:lnTo>
                    <a:pt x="502" y="1585"/>
                  </a:lnTo>
                  <a:lnTo>
                    <a:pt x="553" y="1555"/>
                  </a:lnTo>
                  <a:lnTo>
                    <a:pt x="601" y="1520"/>
                  </a:lnTo>
                  <a:lnTo>
                    <a:pt x="651" y="1485"/>
                  </a:lnTo>
                  <a:lnTo>
                    <a:pt x="697" y="1447"/>
                  </a:lnTo>
                  <a:lnTo>
                    <a:pt x="741" y="1405"/>
                  </a:lnTo>
                  <a:lnTo>
                    <a:pt x="782" y="1361"/>
                  </a:lnTo>
                  <a:lnTo>
                    <a:pt x="818" y="1313"/>
                  </a:lnTo>
                  <a:lnTo>
                    <a:pt x="851" y="1263"/>
                  </a:lnTo>
                  <a:lnTo>
                    <a:pt x="882" y="1210"/>
                  </a:lnTo>
                  <a:lnTo>
                    <a:pt x="908" y="1156"/>
                  </a:lnTo>
                  <a:lnTo>
                    <a:pt x="929" y="1100"/>
                  </a:lnTo>
                  <a:lnTo>
                    <a:pt x="947" y="1043"/>
                  </a:lnTo>
                  <a:lnTo>
                    <a:pt x="961" y="984"/>
                  </a:lnTo>
                  <a:lnTo>
                    <a:pt x="970" y="924"/>
                  </a:lnTo>
                  <a:lnTo>
                    <a:pt x="975" y="865"/>
                  </a:lnTo>
                  <a:lnTo>
                    <a:pt x="975" y="804"/>
                  </a:lnTo>
                  <a:lnTo>
                    <a:pt x="972" y="744"/>
                  </a:lnTo>
                  <a:lnTo>
                    <a:pt x="963" y="685"/>
                  </a:lnTo>
                  <a:lnTo>
                    <a:pt x="950" y="625"/>
                  </a:lnTo>
                  <a:lnTo>
                    <a:pt x="935" y="567"/>
                  </a:lnTo>
                  <a:lnTo>
                    <a:pt x="913" y="511"/>
                  </a:lnTo>
                  <a:lnTo>
                    <a:pt x="889" y="456"/>
                  </a:lnTo>
                  <a:lnTo>
                    <a:pt x="859" y="403"/>
                  </a:lnTo>
                  <a:lnTo>
                    <a:pt x="826" y="352"/>
                  </a:lnTo>
                  <a:lnTo>
                    <a:pt x="790" y="304"/>
                  </a:lnTo>
                  <a:lnTo>
                    <a:pt x="751" y="259"/>
                  </a:lnTo>
                  <a:lnTo>
                    <a:pt x="708" y="216"/>
                  </a:lnTo>
                  <a:lnTo>
                    <a:pt x="662" y="178"/>
                  </a:lnTo>
                  <a:lnTo>
                    <a:pt x="614" y="142"/>
                  </a:lnTo>
                  <a:lnTo>
                    <a:pt x="563" y="109"/>
                  </a:lnTo>
                  <a:lnTo>
                    <a:pt x="510" y="81"/>
                  </a:lnTo>
                  <a:lnTo>
                    <a:pt x="455" y="56"/>
                  </a:lnTo>
                  <a:lnTo>
                    <a:pt x="398" y="36"/>
                  </a:lnTo>
                  <a:lnTo>
                    <a:pt x="340" y="20"/>
                  </a:lnTo>
                  <a:lnTo>
                    <a:pt x="281" y="8"/>
                  </a:lnTo>
                  <a:lnTo>
                    <a:pt x="222" y="0"/>
                  </a:lnTo>
                  <a:lnTo>
                    <a:pt x="294" y="112"/>
                  </a:lnTo>
                  <a:lnTo>
                    <a:pt x="369" y="222"/>
                  </a:lnTo>
                  <a:lnTo>
                    <a:pt x="226" y="434"/>
                  </a:lnTo>
                  <a:lnTo>
                    <a:pt x="268" y="446"/>
                  </a:lnTo>
                  <a:lnTo>
                    <a:pt x="306" y="463"/>
                  </a:lnTo>
                  <a:lnTo>
                    <a:pt x="344" y="483"/>
                  </a:lnTo>
                  <a:lnTo>
                    <a:pt x="379" y="508"/>
                  </a:lnTo>
                  <a:lnTo>
                    <a:pt x="411" y="536"/>
                  </a:lnTo>
                  <a:lnTo>
                    <a:pt x="440" y="567"/>
                  </a:lnTo>
                  <a:lnTo>
                    <a:pt x="467" y="601"/>
                  </a:lnTo>
                  <a:lnTo>
                    <a:pt x="489" y="637"/>
                  </a:lnTo>
                  <a:lnTo>
                    <a:pt x="508" y="676"/>
                  </a:lnTo>
                  <a:lnTo>
                    <a:pt x="521" y="716"/>
                  </a:lnTo>
                  <a:lnTo>
                    <a:pt x="531" y="758"/>
                  </a:lnTo>
                  <a:lnTo>
                    <a:pt x="538" y="801"/>
                  </a:lnTo>
                  <a:lnTo>
                    <a:pt x="539" y="843"/>
                  </a:lnTo>
                  <a:lnTo>
                    <a:pt x="536" y="886"/>
                  </a:lnTo>
                  <a:lnTo>
                    <a:pt x="529" y="928"/>
                  </a:lnTo>
                  <a:lnTo>
                    <a:pt x="517" y="969"/>
                  </a:lnTo>
                  <a:lnTo>
                    <a:pt x="501" y="1009"/>
                  </a:lnTo>
                  <a:lnTo>
                    <a:pt x="482" y="1046"/>
                  </a:lnTo>
                  <a:lnTo>
                    <a:pt x="458" y="1082"/>
                  </a:lnTo>
                  <a:lnTo>
                    <a:pt x="431" y="1115"/>
                  </a:lnTo>
                  <a:lnTo>
                    <a:pt x="401" y="1145"/>
                  </a:lnTo>
                  <a:lnTo>
                    <a:pt x="367" y="1172"/>
                  </a:lnTo>
                  <a:lnTo>
                    <a:pt x="331" y="1196"/>
                  </a:lnTo>
                  <a:lnTo>
                    <a:pt x="293" y="1215"/>
                  </a:lnTo>
                  <a:lnTo>
                    <a:pt x="253" y="1230"/>
                  </a:lnTo>
                  <a:lnTo>
                    <a:pt x="253" y="1093"/>
                  </a:lnTo>
                  <a:lnTo>
                    <a:pt x="0" y="1420"/>
                  </a:lnTo>
                  <a:lnTo>
                    <a:pt x="279" y="1810"/>
                  </a:lnTo>
                  <a:lnTo>
                    <a:pt x="279" y="1669"/>
                  </a:lnTo>
                </a:path>
              </a:pathLst>
            </a:custGeom>
            <a:grp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blackWhite">
            <a:xfrm>
              <a:off x="2376" y="1824"/>
              <a:ext cx="1084" cy="1823"/>
            </a:xfrm>
            <a:custGeom>
              <a:avLst/>
              <a:gdLst>
                <a:gd name="T0" fmla="*/ 789 w 1084"/>
                <a:gd name="T1" fmla="*/ 1389 h 1823"/>
                <a:gd name="T2" fmla="*/ 705 w 1084"/>
                <a:gd name="T3" fmla="*/ 1367 h 1823"/>
                <a:gd name="T4" fmla="*/ 628 w 1084"/>
                <a:gd name="T5" fmla="*/ 1327 h 1823"/>
                <a:gd name="T6" fmla="*/ 559 w 1084"/>
                <a:gd name="T7" fmla="*/ 1273 h 1823"/>
                <a:gd name="T8" fmla="*/ 504 w 1084"/>
                <a:gd name="T9" fmla="*/ 1206 h 1823"/>
                <a:gd name="T10" fmla="*/ 464 w 1084"/>
                <a:gd name="T11" fmla="*/ 1129 h 1823"/>
                <a:gd name="T12" fmla="*/ 440 w 1084"/>
                <a:gd name="T13" fmla="*/ 1044 h 1823"/>
                <a:gd name="T14" fmla="*/ 434 w 1084"/>
                <a:gd name="T15" fmla="*/ 958 h 1823"/>
                <a:gd name="T16" fmla="*/ 446 w 1084"/>
                <a:gd name="T17" fmla="*/ 872 h 1823"/>
                <a:gd name="T18" fmla="*/ 475 w 1084"/>
                <a:gd name="T19" fmla="*/ 790 h 1823"/>
                <a:gd name="T20" fmla="*/ 520 w 1084"/>
                <a:gd name="T21" fmla="*/ 716 h 1823"/>
                <a:gd name="T22" fmla="*/ 580 w 1084"/>
                <a:gd name="T23" fmla="*/ 653 h 1823"/>
                <a:gd name="T24" fmla="*/ 651 w 1084"/>
                <a:gd name="T25" fmla="*/ 603 h 1823"/>
                <a:gd name="T26" fmla="*/ 727 w 1084"/>
                <a:gd name="T27" fmla="*/ 569 h 1823"/>
                <a:gd name="T28" fmla="*/ 809 w 1084"/>
                <a:gd name="T29" fmla="*/ 552 h 1823"/>
                <a:gd name="T30" fmla="*/ 851 w 1084"/>
                <a:gd name="T31" fmla="*/ 675 h 1823"/>
                <a:gd name="T32" fmla="*/ 846 w 1084"/>
                <a:gd name="T33" fmla="*/ 0 h 1823"/>
                <a:gd name="T34" fmla="*/ 786 w 1084"/>
                <a:gd name="T35" fmla="*/ 125 h 1823"/>
                <a:gd name="T36" fmla="*/ 668 w 1084"/>
                <a:gd name="T37" fmla="*/ 145 h 1823"/>
                <a:gd name="T38" fmla="*/ 554 w 1084"/>
                <a:gd name="T39" fmla="*/ 181 h 1823"/>
                <a:gd name="T40" fmla="*/ 446 w 1084"/>
                <a:gd name="T41" fmla="*/ 234 h 1823"/>
                <a:gd name="T42" fmla="*/ 344 w 1084"/>
                <a:gd name="T43" fmla="*/ 298 h 1823"/>
                <a:gd name="T44" fmla="*/ 252 w 1084"/>
                <a:gd name="T45" fmla="*/ 376 h 1823"/>
                <a:gd name="T46" fmla="*/ 173 w 1084"/>
                <a:gd name="T47" fmla="*/ 466 h 1823"/>
                <a:gd name="T48" fmla="*/ 107 w 1084"/>
                <a:gd name="T49" fmla="*/ 566 h 1823"/>
                <a:gd name="T50" fmla="*/ 56 w 1084"/>
                <a:gd name="T51" fmla="*/ 675 h 1823"/>
                <a:gd name="T52" fmla="*/ 21 w 1084"/>
                <a:gd name="T53" fmla="*/ 790 h 1823"/>
                <a:gd name="T54" fmla="*/ 3 w 1084"/>
                <a:gd name="T55" fmla="*/ 909 h 1823"/>
                <a:gd name="T56" fmla="*/ 2 w 1084"/>
                <a:gd name="T57" fmla="*/ 1029 h 1823"/>
                <a:gd name="T58" fmla="*/ 18 w 1084"/>
                <a:gd name="T59" fmla="*/ 1148 h 1823"/>
                <a:gd name="T60" fmla="*/ 50 w 1084"/>
                <a:gd name="T61" fmla="*/ 1264 h 1823"/>
                <a:gd name="T62" fmla="*/ 99 w 1084"/>
                <a:gd name="T63" fmla="*/ 1374 h 1823"/>
                <a:gd name="T64" fmla="*/ 163 w 1084"/>
                <a:gd name="T65" fmla="*/ 1476 h 1823"/>
                <a:gd name="T66" fmla="*/ 241 w 1084"/>
                <a:gd name="T67" fmla="*/ 1568 h 1823"/>
                <a:gd name="T68" fmla="*/ 330 w 1084"/>
                <a:gd name="T69" fmla="*/ 1647 h 1823"/>
                <a:gd name="T70" fmla="*/ 431 w 1084"/>
                <a:gd name="T71" fmla="*/ 1713 h 1823"/>
                <a:gd name="T72" fmla="*/ 539 w 1084"/>
                <a:gd name="T73" fmla="*/ 1765 h 1823"/>
                <a:gd name="T74" fmla="*/ 654 w 1084"/>
                <a:gd name="T75" fmla="*/ 1800 h 1823"/>
                <a:gd name="T76" fmla="*/ 772 w 1084"/>
                <a:gd name="T77" fmla="*/ 1819 h 1823"/>
                <a:gd name="T78" fmla="*/ 893 w 1084"/>
                <a:gd name="T79" fmla="*/ 1821 h 1823"/>
                <a:gd name="T80" fmla="*/ 832 w 1084"/>
                <a:gd name="T81" fmla="*/ 1394 h 1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4"/>
                <a:gd name="T124" fmla="*/ 0 h 1823"/>
                <a:gd name="T125" fmla="*/ 1084 w 1084"/>
                <a:gd name="T126" fmla="*/ 1823 h 1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4" h="1823">
                  <a:moveTo>
                    <a:pt x="832" y="1394"/>
                  </a:moveTo>
                  <a:lnTo>
                    <a:pt x="789" y="1389"/>
                  </a:lnTo>
                  <a:lnTo>
                    <a:pt x="746" y="1380"/>
                  </a:lnTo>
                  <a:lnTo>
                    <a:pt x="705" y="1367"/>
                  </a:lnTo>
                  <a:lnTo>
                    <a:pt x="665" y="1349"/>
                  </a:lnTo>
                  <a:lnTo>
                    <a:pt x="628" y="1327"/>
                  </a:lnTo>
                  <a:lnTo>
                    <a:pt x="592" y="1301"/>
                  </a:lnTo>
                  <a:lnTo>
                    <a:pt x="559" y="1273"/>
                  </a:lnTo>
                  <a:lnTo>
                    <a:pt x="530" y="1240"/>
                  </a:lnTo>
                  <a:lnTo>
                    <a:pt x="504" y="1206"/>
                  </a:lnTo>
                  <a:lnTo>
                    <a:pt x="482" y="1168"/>
                  </a:lnTo>
                  <a:lnTo>
                    <a:pt x="464" y="1129"/>
                  </a:lnTo>
                  <a:lnTo>
                    <a:pt x="450" y="1087"/>
                  </a:lnTo>
                  <a:lnTo>
                    <a:pt x="440" y="1044"/>
                  </a:lnTo>
                  <a:lnTo>
                    <a:pt x="434" y="1002"/>
                  </a:lnTo>
                  <a:lnTo>
                    <a:pt x="434" y="958"/>
                  </a:lnTo>
                  <a:lnTo>
                    <a:pt x="438" y="915"/>
                  </a:lnTo>
                  <a:lnTo>
                    <a:pt x="446" y="872"/>
                  </a:lnTo>
                  <a:lnTo>
                    <a:pt x="458" y="831"/>
                  </a:lnTo>
                  <a:lnTo>
                    <a:pt x="475" y="790"/>
                  </a:lnTo>
                  <a:lnTo>
                    <a:pt x="495" y="752"/>
                  </a:lnTo>
                  <a:lnTo>
                    <a:pt x="520" y="716"/>
                  </a:lnTo>
                  <a:lnTo>
                    <a:pt x="548" y="683"/>
                  </a:lnTo>
                  <a:lnTo>
                    <a:pt x="580" y="653"/>
                  </a:lnTo>
                  <a:lnTo>
                    <a:pt x="613" y="626"/>
                  </a:lnTo>
                  <a:lnTo>
                    <a:pt x="651" y="603"/>
                  </a:lnTo>
                  <a:lnTo>
                    <a:pt x="688" y="584"/>
                  </a:lnTo>
                  <a:lnTo>
                    <a:pt x="727" y="569"/>
                  </a:lnTo>
                  <a:lnTo>
                    <a:pt x="768" y="559"/>
                  </a:lnTo>
                  <a:lnTo>
                    <a:pt x="809" y="552"/>
                  </a:lnTo>
                  <a:lnTo>
                    <a:pt x="851" y="549"/>
                  </a:lnTo>
                  <a:lnTo>
                    <a:pt x="851" y="675"/>
                  </a:lnTo>
                  <a:lnTo>
                    <a:pt x="1083" y="353"/>
                  </a:lnTo>
                  <a:lnTo>
                    <a:pt x="846" y="0"/>
                  </a:lnTo>
                  <a:lnTo>
                    <a:pt x="846" y="121"/>
                  </a:lnTo>
                  <a:lnTo>
                    <a:pt x="786" y="125"/>
                  </a:lnTo>
                  <a:lnTo>
                    <a:pt x="726" y="133"/>
                  </a:lnTo>
                  <a:lnTo>
                    <a:pt x="668" y="145"/>
                  </a:lnTo>
                  <a:lnTo>
                    <a:pt x="610" y="161"/>
                  </a:lnTo>
                  <a:lnTo>
                    <a:pt x="554" y="181"/>
                  </a:lnTo>
                  <a:lnTo>
                    <a:pt x="499" y="206"/>
                  </a:lnTo>
                  <a:lnTo>
                    <a:pt x="446" y="234"/>
                  </a:lnTo>
                  <a:lnTo>
                    <a:pt x="394" y="264"/>
                  </a:lnTo>
                  <a:lnTo>
                    <a:pt x="344" y="298"/>
                  </a:lnTo>
                  <a:lnTo>
                    <a:pt x="297" y="335"/>
                  </a:lnTo>
                  <a:lnTo>
                    <a:pt x="252" y="376"/>
                  </a:lnTo>
                  <a:lnTo>
                    <a:pt x="211" y="420"/>
                  </a:lnTo>
                  <a:lnTo>
                    <a:pt x="173" y="466"/>
                  </a:lnTo>
                  <a:lnTo>
                    <a:pt x="138" y="515"/>
                  </a:lnTo>
                  <a:lnTo>
                    <a:pt x="107" y="566"/>
                  </a:lnTo>
                  <a:lnTo>
                    <a:pt x="79" y="620"/>
                  </a:lnTo>
                  <a:lnTo>
                    <a:pt x="56" y="675"/>
                  </a:lnTo>
                  <a:lnTo>
                    <a:pt x="37" y="733"/>
                  </a:lnTo>
                  <a:lnTo>
                    <a:pt x="21" y="790"/>
                  </a:lnTo>
                  <a:lnTo>
                    <a:pt x="10" y="850"/>
                  </a:lnTo>
                  <a:lnTo>
                    <a:pt x="3" y="909"/>
                  </a:lnTo>
                  <a:lnTo>
                    <a:pt x="0" y="969"/>
                  </a:lnTo>
                  <a:lnTo>
                    <a:pt x="2" y="1029"/>
                  </a:lnTo>
                  <a:lnTo>
                    <a:pt x="7" y="1090"/>
                  </a:lnTo>
                  <a:lnTo>
                    <a:pt x="18" y="1148"/>
                  </a:lnTo>
                  <a:lnTo>
                    <a:pt x="31" y="1207"/>
                  </a:lnTo>
                  <a:lnTo>
                    <a:pt x="50" y="1264"/>
                  </a:lnTo>
                  <a:lnTo>
                    <a:pt x="73" y="1320"/>
                  </a:lnTo>
                  <a:lnTo>
                    <a:pt x="99" y="1374"/>
                  </a:lnTo>
                  <a:lnTo>
                    <a:pt x="129" y="1426"/>
                  </a:lnTo>
                  <a:lnTo>
                    <a:pt x="163" y="1476"/>
                  </a:lnTo>
                  <a:lnTo>
                    <a:pt x="200" y="1523"/>
                  </a:lnTo>
                  <a:lnTo>
                    <a:pt x="241" y="1568"/>
                  </a:lnTo>
                  <a:lnTo>
                    <a:pt x="283" y="1609"/>
                  </a:lnTo>
                  <a:lnTo>
                    <a:pt x="330" y="1647"/>
                  </a:lnTo>
                  <a:lnTo>
                    <a:pt x="379" y="1682"/>
                  </a:lnTo>
                  <a:lnTo>
                    <a:pt x="431" y="1713"/>
                  </a:lnTo>
                  <a:lnTo>
                    <a:pt x="484" y="1741"/>
                  </a:lnTo>
                  <a:lnTo>
                    <a:pt x="539" y="1765"/>
                  </a:lnTo>
                  <a:lnTo>
                    <a:pt x="595" y="1784"/>
                  </a:lnTo>
                  <a:lnTo>
                    <a:pt x="654" y="1800"/>
                  </a:lnTo>
                  <a:lnTo>
                    <a:pt x="713" y="1812"/>
                  </a:lnTo>
                  <a:lnTo>
                    <a:pt x="772" y="1819"/>
                  </a:lnTo>
                  <a:lnTo>
                    <a:pt x="833" y="1822"/>
                  </a:lnTo>
                  <a:lnTo>
                    <a:pt x="893" y="1821"/>
                  </a:lnTo>
                  <a:lnTo>
                    <a:pt x="708" y="1557"/>
                  </a:lnTo>
                  <a:lnTo>
                    <a:pt x="832" y="1394"/>
                  </a:lnTo>
                </a:path>
              </a:pathLst>
            </a:custGeom>
            <a:grpFill/>
            <a:ln w="12700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22189" y="3733318"/>
            <a:ext cx="1898874" cy="738566"/>
            <a:chOff x="3178807" y="3081831"/>
            <a:chExt cx="2204190" cy="822800"/>
          </a:xfrm>
          <a:solidFill>
            <a:schemeClr val="bg1">
              <a:lumMod val="85000"/>
            </a:schemeClr>
          </a:solidFill>
        </p:grpSpPr>
        <p:cxnSp>
          <p:nvCxnSpPr>
            <p:cNvPr id="16" name="Straight Connector 15"/>
            <p:cNvCxnSpPr/>
            <p:nvPr/>
          </p:nvCxnSpPr>
          <p:spPr>
            <a:xfrm>
              <a:off x="4329361" y="3289777"/>
              <a:ext cx="0" cy="406906"/>
            </a:xfrm>
            <a:prstGeom prst="line">
              <a:avLst/>
            </a:prstGeom>
            <a:grpFill/>
            <a:ln w="34925">
              <a:solidFill>
                <a:srgbClr val="00376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178807" y="3578468"/>
              <a:ext cx="2204190" cy="3261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Steering Committee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35439" y="3081831"/>
              <a:ext cx="1658000" cy="31082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3765"/>
                  </a:solidFill>
                  <a:latin typeface="Arial" charset="0"/>
                  <a:ea typeface="Arial" charset="0"/>
                  <a:cs typeface="Arial" charset="0"/>
                </a:rPr>
                <a:t>VEDP Board</a:t>
              </a: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blackWhite">
          <a:xfrm rot="5951556">
            <a:off x="3325338" y="2607762"/>
            <a:ext cx="2714750" cy="2913961"/>
          </a:xfrm>
          <a:custGeom>
            <a:avLst/>
            <a:gdLst>
              <a:gd name="connsiteX0" fmla="*/ 0 w 3250851"/>
              <a:gd name="connsiteY0" fmla="*/ 0 h 759789"/>
              <a:gd name="connsiteX1" fmla="*/ 3250851 w 3250851"/>
              <a:gd name="connsiteY1" fmla="*/ 0 h 759789"/>
              <a:gd name="connsiteX2" fmla="*/ 3250851 w 3250851"/>
              <a:gd name="connsiteY2" fmla="*/ 759789 h 759789"/>
              <a:gd name="connsiteX3" fmla="*/ 0 w 3250851"/>
              <a:gd name="connsiteY3" fmla="*/ 759789 h 759789"/>
              <a:gd name="connsiteX4" fmla="*/ 0 w 3250851"/>
              <a:gd name="connsiteY4" fmla="*/ 0 h 759789"/>
              <a:gd name="connsiteX0" fmla="*/ 0 w 3250851"/>
              <a:gd name="connsiteY0" fmla="*/ 0 h 1846212"/>
              <a:gd name="connsiteX1" fmla="*/ 3250851 w 3250851"/>
              <a:gd name="connsiteY1" fmla="*/ 0 h 1846212"/>
              <a:gd name="connsiteX2" fmla="*/ 3122238 w 3250851"/>
              <a:gd name="connsiteY2" fmla="*/ 1846212 h 1846212"/>
              <a:gd name="connsiteX3" fmla="*/ 0 w 3250851"/>
              <a:gd name="connsiteY3" fmla="*/ 759789 h 1846212"/>
              <a:gd name="connsiteX4" fmla="*/ 0 w 3250851"/>
              <a:gd name="connsiteY4" fmla="*/ 0 h 1846212"/>
              <a:gd name="connsiteX0" fmla="*/ 0 w 3435293"/>
              <a:gd name="connsiteY0" fmla="*/ 0 h 1846212"/>
              <a:gd name="connsiteX1" fmla="*/ 3435293 w 3435293"/>
              <a:gd name="connsiteY1" fmla="*/ 850977 h 1846212"/>
              <a:gd name="connsiteX2" fmla="*/ 3122238 w 3435293"/>
              <a:gd name="connsiteY2" fmla="*/ 1846212 h 1846212"/>
              <a:gd name="connsiteX3" fmla="*/ 0 w 3435293"/>
              <a:gd name="connsiteY3" fmla="*/ 759789 h 1846212"/>
              <a:gd name="connsiteX4" fmla="*/ 0 w 3435293"/>
              <a:gd name="connsiteY4" fmla="*/ 0 h 1846212"/>
              <a:gd name="connsiteX0" fmla="*/ 0 w 3557054"/>
              <a:gd name="connsiteY0" fmla="*/ 0 h 1846212"/>
              <a:gd name="connsiteX1" fmla="*/ 3557054 w 3557054"/>
              <a:gd name="connsiteY1" fmla="*/ 1397203 h 1846212"/>
              <a:gd name="connsiteX2" fmla="*/ 3122238 w 3557054"/>
              <a:gd name="connsiteY2" fmla="*/ 1846212 h 1846212"/>
              <a:gd name="connsiteX3" fmla="*/ 0 w 3557054"/>
              <a:gd name="connsiteY3" fmla="*/ 759789 h 1846212"/>
              <a:gd name="connsiteX4" fmla="*/ 0 w 3557054"/>
              <a:gd name="connsiteY4" fmla="*/ 0 h 1846212"/>
              <a:gd name="connsiteX0" fmla="*/ 0 w 3913695"/>
              <a:gd name="connsiteY0" fmla="*/ 303336 h 1086423"/>
              <a:gd name="connsiteX1" fmla="*/ 3913695 w 3913695"/>
              <a:gd name="connsiteY1" fmla="*/ 637414 h 1086423"/>
              <a:gd name="connsiteX2" fmla="*/ 3478879 w 3913695"/>
              <a:gd name="connsiteY2" fmla="*/ 1086423 h 1086423"/>
              <a:gd name="connsiteX3" fmla="*/ 356641 w 3913695"/>
              <a:gd name="connsiteY3" fmla="*/ 0 h 1086423"/>
              <a:gd name="connsiteX4" fmla="*/ 0 w 3913695"/>
              <a:gd name="connsiteY4" fmla="*/ 303336 h 1086423"/>
              <a:gd name="connsiteX0" fmla="*/ 0 w 3913695"/>
              <a:gd name="connsiteY0" fmla="*/ 346987 h 681065"/>
              <a:gd name="connsiteX1" fmla="*/ 3913695 w 3913695"/>
              <a:gd name="connsiteY1" fmla="*/ 681065 h 681065"/>
              <a:gd name="connsiteX2" fmla="*/ 3577805 w 3913695"/>
              <a:gd name="connsiteY2" fmla="*/ 0 h 681065"/>
              <a:gd name="connsiteX3" fmla="*/ 356641 w 3913695"/>
              <a:gd name="connsiteY3" fmla="*/ 43651 h 681065"/>
              <a:gd name="connsiteX4" fmla="*/ 0 w 3913695"/>
              <a:gd name="connsiteY4" fmla="*/ 346987 h 681065"/>
              <a:gd name="connsiteX0" fmla="*/ 0 w 3913695"/>
              <a:gd name="connsiteY0" fmla="*/ 678483 h 1012561"/>
              <a:gd name="connsiteX1" fmla="*/ 3913695 w 3913695"/>
              <a:gd name="connsiteY1" fmla="*/ 1012561 h 1012561"/>
              <a:gd name="connsiteX2" fmla="*/ 3577805 w 3913695"/>
              <a:gd name="connsiteY2" fmla="*/ 331496 h 1012561"/>
              <a:gd name="connsiteX3" fmla="*/ 356641 w 3913695"/>
              <a:gd name="connsiteY3" fmla="*/ 375147 h 1012561"/>
              <a:gd name="connsiteX4" fmla="*/ 0 w 3913695"/>
              <a:gd name="connsiteY4" fmla="*/ 678483 h 1012561"/>
              <a:gd name="connsiteX0" fmla="*/ 0 w 3913695"/>
              <a:gd name="connsiteY0" fmla="*/ 629333 h 963411"/>
              <a:gd name="connsiteX1" fmla="*/ 3913695 w 3913695"/>
              <a:gd name="connsiteY1" fmla="*/ 963411 h 963411"/>
              <a:gd name="connsiteX2" fmla="*/ 3577805 w 3913695"/>
              <a:gd name="connsiteY2" fmla="*/ 282346 h 963411"/>
              <a:gd name="connsiteX3" fmla="*/ 356641 w 3913695"/>
              <a:gd name="connsiteY3" fmla="*/ 325997 h 963411"/>
              <a:gd name="connsiteX4" fmla="*/ 0 w 3913695"/>
              <a:gd name="connsiteY4" fmla="*/ 629333 h 963411"/>
              <a:gd name="connsiteX0" fmla="*/ 0 w 3913695"/>
              <a:gd name="connsiteY0" fmla="*/ 963904 h 1297982"/>
              <a:gd name="connsiteX1" fmla="*/ 3913695 w 3913695"/>
              <a:gd name="connsiteY1" fmla="*/ 1297982 h 1297982"/>
              <a:gd name="connsiteX2" fmla="*/ 3577805 w 3913695"/>
              <a:gd name="connsiteY2" fmla="*/ 616917 h 1297982"/>
              <a:gd name="connsiteX3" fmla="*/ 1198951 w 3913695"/>
              <a:gd name="connsiteY3" fmla="*/ 5076 h 1297982"/>
              <a:gd name="connsiteX4" fmla="*/ 0 w 3913695"/>
              <a:gd name="connsiteY4" fmla="*/ 963904 h 1297982"/>
              <a:gd name="connsiteX0" fmla="*/ 0 w 3913695"/>
              <a:gd name="connsiteY0" fmla="*/ 963904 h 1297982"/>
              <a:gd name="connsiteX1" fmla="*/ 3913695 w 3913695"/>
              <a:gd name="connsiteY1" fmla="*/ 1297982 h 1297982"/>
              <a:gd name="connsiteX2" fmla="*/ 3577805 w 3913695"/>
              <a:gd name="connsiteY2" fmla="*/ 616917 h 1297982"/>
              <a:gd name="connsiteX3" fmla="*/ 1198951 w 3913695"/>
              <a:gd name="connsiteY3" fmla="*/ 5076 h 1297982"/>
              <a:gd name="connsiteX4" fmla="*/ 0 w 3913695"/>
              <a:gd name="connsiteY4" fmla="*/ 963904 h 1297982"/>
              <a:gd name="connsiteX0" fmla="*/ 0 w 3913695"/>
              <a:gd name="connsiteY0" fmla="*/ 963904 h 1297982"/>
              <a:gd name="connsiteX1" fmla="*/ 3913695 w 3913695"/>
              <a:gd name="connsiteY1" fmla="*/ 1297982 h 1297982"/>
              <a:gd name="connsiteX2" fmla="*/ 3577805 w 3913695"/>
              <a:gd name="connsiteY2" fmla="*/ 616917 h 1297982"/>
              <a:gd name="connsiteX3" fmla="*/ 1198951 w 3913695"/>
              <a:gd name="connsiteY3" fmla="*/ 5076 h 1297982"/>
              <a:gd name="connsiteX4" fmla="*/ 0 w 3913695"/>
              <a:gd name="connsiteY4" fmla="*/ 963904 h 1297982"/>
              <a:gd name="connsiteX0" fmla="*/ 0 w 3913695"/>
              <a:gd name="connsiteY0" fmla="*/ 959292 h 1293370"/>
              <a:gd name="connsiteX1" fmla="*/ 3913695 w 3913695"/>
              <a:gd name="connsiteY1" fmla="*/ 1293370 h 1293370"/>
              <a:gd name="connsiteX2" fmla="*/ 3724922 w 3913695"/>
              <a:gd name="connsiteY2" fmla="*/ 966658 h 1293370"/>
              <a:gd name="connsiteX3" fmla="*/ 1198951 w 3913695"/>
              <a:gd name="connsiteY3" fmla="*/ 464 h 1293370"/>
              <a:gd name="connsiteX4" fmla="*/ 0 w 3913695"/>
              <a:gd name="connsiteY4" fmla="*/ 959292 h 1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695" h="1293370">
                <a:moveTo>
                  <a:pt x="0" y="959292"/>
                </a:moveTo>
                <a:lnTo>
                  <a:pt x="3913695" y="1293370"/>
                </a:lnTo>
                <a:lnTo>
                  <a:pt x="3724922" y="966658"/>
                </a:lnTo>
                <a:cubicBezTo>
                  <a:pt x="1951250" y="313723"/>
                  <a:pt x="2272672" y="-14086"/>
                  <a:pt x="1198951" y="464"/>
                </a:cubicBezTo>
                <a:cubicBezTo>
                  <a:pt x="425610" y="1402304"/>
                  <a:pt x="399650" y="639683"/>
                  <a:pt x="0" y="9592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prstTxWarp prst="textArchUp">
              <a:avLst>
                <a:gd name="adj" fmla="val 9310300"/>
              </a:avLst>
            </a:prstTxWarp>
            <a:spAutoFit/>
          </a:bodyPr>
          <a:lstStyle>
            <a:lvl1pPr defTabSz="78740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742950" indent="-285750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Draft concepts and ideas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White">
          <a:xfrm rot="16395398">
            <a:off x="3180799" y="2725124"/>
            <a:ext cx="2753289" cy="2907975"/>
          </a:xfrm>
          <a:custGeom>
            <a:avLst/>
            <a:gdLst>
              <a:gd name="connsiteX0" fmla="*/ 0 w 3250851"/>
              <a:gd name="connsiteY0" fmla="*/ 0 h 759789"/>
              <a:gd name="connsiteX1" fmla="*/ 3250851 w 3250851"/>
              <a:gd name="connsiteY1" fmla="*/ 0 h 759789"/>
              <a:gd name="connsiteX2" fmla="*/ 3250851 w 3250851"/>
              <a:gd name="connsiteY2" fmla="*/ 759789 h 759789"/>
              <a:gd name="connsiteX3" fmla="*/ 0 w 3250851"/>
              <a:gd name="connsiteY3" fmla="*/ 759789 h 759789"/>
              <a:gd name="connsiteX4" fmla="*/ 0 w 3250851"/>
              <a:gd name="connsiteY4" fmla="*/ 0 h 759789"/>
              <a:gd name="connsiteX0" fmla="*/ 0 w 3250851"/>
              <a:gd name="connsiteY0" fmla="*/ 0 h 1846212"/>
              <a:gd name="connsiteX1" fmla="*/ 3250851 w 3250851"/>
              <a:gd name="connsiteY1" fmla="*/ 0 h 1846212"/>
              <a:gd name="connsiteX2" fmla="*/ 3122238 w 3250851"/>
              <a:gd name="connsiteY2" fmla="*/ 1846212 h 1846212"/>
              <a:gd name="connsiteX3" fmla="*/ 0 w 3250851"/>
              <a:gd name="connsiteY3" fmla="*/ 759789 h 1846212"/>
              <a:gd name="connsiteX4" fmla="*/ 0 w 3250851"/>
              <a:gd name="connsiteY4" fmla="*/ 0 h 1846212"/>
              <a:gd name="connsiteX0" fmla="*/ 0 w 3435293"/>
              <a:gd name="connsiteY0" fmla="*/ 0 h 1846212"/>
              <a:gd name="connsiteX1" fmla="*/ 3435293 w 3435293"/>
              <a:gd name="connsiteY1" fmla="*/ 850977 h 1846212"/>
              <a:gd name="connsiteX2" fmla="*/ 3122238 w 3435293"/>
              <a:gd name="connsiteY2" fmla="*/ 1846212 h 1846212"/>
              <a:gd name="connsiteX3" fmla="*/ 0 w 3435293"/>
              <a:gd name="connsiteY3" fmla="*/ 759789 h 1846212"/>
              <a:gd name="connsiteX4" fmla="*/ 0 w 3435293"/>
              <a:gd name="connsiteY4" fmla="*/ 0 h 1846212"/>
              <a:gd name="connsiteX0" fmla="*/ 0 w 3557054"/>
              <a:gd name="connsiteY0" fmla="*/ 0 h 1846212"/>
              <a:gd name="connsiteX1" fmla="*/ 3557054 w 3557054"/>
              <a:gd name="connsiteY1" fmla="*/ 1397203 h 1846212"/>
              <a:gd name="connsiteX2" fmla="*/ 3122238 w 3557054"/>
              <a:gd name="connsiteY2" fmla="*/ 1846212 h 1846212"/>
              <a:gd name="connsiteX3" fmla="*/ 0 w 3557054"/>
              <a:gd name="connsiteY3" fmla="*/ 759789 h 1846212"/>
              <a:gd name="connsiteX4" fmla="*/ 0 w 3557054"/>
              <a:gd name="connsiteY4" fmla="*/ 0 h 1846212"/>
              <a:gd name="connsiteX0" fmla="*/ 0 w 3913695"/>
              <a:gd name="connsiteY0" fmla="*/ 303336 h 1086423"/>
              <a:gd name="connsiteX1" fmla="*/ 3913695 w 3913695"/>
              <a:gd name="connsiteY1" fmla="*/ 637414 h 1086423"/>
              <a:gd name="connsiteX2" fmla="*/ 3478879 w 3913695"/>
              <a:gd name="connsiteY2" fmla="*/ 1086423 h 1086423"/>
              <a:gd name="connsiteX3" fmla="*/ 356641 w 3913695"/>
              <a:gd name="connsiteY3" fmla="*/ 0 h 1086423"/>
              <a:gd name="connsiteX4" fmla="*/ 0 w 3913695"/>
              <a:gd name="connsiteY4" fmla="*/ 303336 h 1086423"/>
              <a:gd name="connsiteX0" fmla="*/ 0 w 3913695"/>
              <a:gd name="connsiteY0" fmla="*/ 346987 h 681065"/>
              <a:gd name="connsiteX1" fmla="*/ 3913695 w 3913695"/>
              <a:gd name="connsiteY1" fmla="*/ 681065 h 681065"/>
              <a:gd name="connsiteX2" fmla="*/ 3577805 w 3913695"/>
              <a:gd name="connsiteY2" fmla="*/ 0 h 681065"/>
              <a:gd name="connsiteX3" fmla="*/ 356641 w 3913695"/>
              <a:gd name="connsiteY3" fmla="*/ 43651 h 681065"/>
              <a:gd name="connsiteX4" fmla="*/ 0 w 3913695"/>
              <a:gd name="connsiteY4" fmla="*/ 346987 h 681065"/>
              <a:gd name="connsiteX0" fmla="*/ 0 w 3913695"/>
              <a:gd name="connsiteY0" fmla="*/ 678483 h 1012561"/>
              <a:gd name="connsiteX1" fmla="*/ 3913695 w 3913695"/>
              <a:gd name="connsiteY1" fmla="*/ 1012561 h 1012561"/>
              <a:gd name="connsiteX2" fmla="*/ 3577805 w 3913695"/>
              <a:gd name="connsiteY2" fmla="*/ 331496 h 1012561"/>
              <a:gd name="connsiteX3" fmla="*/ 356641 w 3913695"/>
              <a:gd name="connsiteY3" fmla="*/ 375147 h 1012561"/>
              <a:gd name="connsiteX4" fmla="*/ 0 w 3913695"/>
              <a:gd name="connsiteY4" fmla="*/ 678483 h 1012561"/>
              <a:gd name="connsiteX0" fmla="*/ 0 w 3913695"/>
              <a:gd name="connsiteY0" fmla="*/ 629333 h 963411"/>
              <a:gd name="connsiteX1" fmla="*/ 3913695 w 3913695"/>
              <a:gd name="connsiteY1" fmla="*/ 963411 h 963411"/>
              <a:gd name="connsiteX2" fmla="*/ 3577805 w 3913695"/>
              <a:gd name="connsiteY2" fmla="*/ 282346 h 963411"/>
              <a:gd name="connsiteX3" fmla="*/ 356641 w 3913695"/>
              <a:gd name="connsiteY3" fmla="*/ 325997 h 963411"/>
              <a:gd name="connsiteX4" fmla="*/ 0 w 3913695"/>
              <a:gd name="connsiteY4" fmla="*/ 629333 h 963411"/>
              <a:gd name="connsiteX0" fmla="*/ 0 w 3913695"/>
              <a:gd name="connsiteY0" fmla="*/ 963904 h 1297982"/>
              <a:gd name="connsiteX1" fmla="*/ 3913695 w 3913695"/>
              <a:gd name="connsiteY1" fmla="*/ 1297982 h 1297982"/>
              <a:gd name="connsiteX2" fmla="*/ 3577805 w 3913695"/>
              <a:gd name="connsiteY2" fmla="*/ 616917 h 1297982"/>
              <a:gd name="connsiteX3" fmla="*/ 1198951 w 3913695"/>
              <a:gd name="connsiteY3" fmla="*/ 5076 h 1297982"/>
              <a:gd name="connsiteX4" fmla="*/ 0 w 3913695"/>
              <a:gd name="connsiteY4" fmla="*/ 963904 h 1297982"/>
              <a:gd name="connsiteX0" fmla="*/ 0 w 3913695"/>
              <a:gd name="connsiteY0" fmla="*/ 963904 h 1297982"/>
              <a:gd name="connsiteX1" fmla="*/ 3913695 w 3913695"/>
              <a:gd name="connsiteY1" fmla="*/ 1297982 h 1297982"/>
              <a:gd name="connsiteX2" fmla="*/ 3577805 w 3913695"/>
              <a:gd name="connsiteY2" fmla="*/ 616917 h 1297982"/>
              <a:gd name="connsiteX3" fmla="*/ 1198951 w 3913695"/>
              <a:gd name="connsiteY3" fmla="*/ 5076 h 1297982"/>
              <a:gd name="connsiteX4" fmla="*/ 0 w 3913695"/>
              <a:gd name="connsiteY4" fmla="*/ 963904 h 1297982"/>
              <a:gd name="connsiteX0" fmla="*/ 0 w 3913695"/>
              <a:gd name="connsiteY0" fmla="*/ 963904 h 1297982"/>
              <a:gd name="connsiteX1" fmla="*/ 3913695 w 3913695"/>
              <a:gd name="connsiteY1" fmla="*/ 1297982 h 1297982"/>
              <a:gd name="connsiteX2" fmla="*/ 3577805 w 3913695"/>
              <a:gd name="connsiteY2" fmla="*/ 616917 h 1297982"/>
              <a:gd name="connsiteX3" fmla="*/ 1198951 w 3913695"/>
              <a:gd name="connsiteY3" fmla="*/ 5076 h 1297982"/>
              <a:gd name="connsiteX4" fmla="*/ 0 w 3913695"/>
              <a:gd name="connsiteY4" fmla="*/ 963904 h 1297982"/>
              <a:gd name="connsiteX0" fmla="*/ 0 w 3913695"/>
              <a:gd name="connsiteY0" fmla="*/ 959292 h 1293370"/>
              <a:gd name="connsiteX1" fmla="*/ 3913695 w 3913695"/>
              <a:gd name="connsiteY1" fmla="*/ 1293370 h 1293370"/>
              <a:gd name="connsiteX2" fmla="*/ 3724922 w 3913695"/>
              <a:gd name="connsiteY2" fmla="*/ 966658 h 1293370"/>
              <a:gd name="connsiteX3" fmla="*/ 1198951 w 3913695"/>
              <a:gd name="connsiteY3" fmla="*/ 464 h 1293370"/>
              <a:gd name="connsiteX4" fmla="*/ 0 w 3913695"/>
              <a:gd name="connsiteY4" fmla="*/ 959292 h 12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695" h="1293370">
                <a:moveTo>
                  <a:pt x="0" y="959292"/>
                </a:moveTo>
                <a:lnTo>
                  <a:pt x="3913695" y="1293370"/>
                </a:lnTo>
                <a:lnTo>
                  <a:pt x="3724922" y="966658"/>
                </a:lnTo>
                <a:cubicBezTo>
                  <a:pt x="1951250" y="313723"/>
                  <a:pt x="2272672" y="-14086"/>
                  <a:pt x="1198951" y="464"/>
                </a:cubicBezTo>
                <a:cubicBezTo>
                  <a:pt x="425610" y="1402304"/>
                  <a:pt x="399650" y="639683"/>
                  <a:pt x="0" y="95929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prstTxWarp prst="textArchUp">
              <a:avLst>
                <a:gd name="adj" fmla="val 9310300"/>
              </a:avLst>
            </a:prstTxWarp>
            <a:spAutoFit/>
          </a:bodyPr>
          <a:lstStyle>
            <a:lvl1pPr defTabSz="78740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1pPr>
            <a:lvl2pPr marL="742950" indent="-285750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2pPr>
            <a:lvl3pPr marL="1143000" indent="-228600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3pPr>
            <a:lvl4pPr marL="1600200" indent="-228600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4pPr>
            <a:lvl5pPr marL="2057400" indent="-228600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 pitchFamily="18" charset="-127"/>
              </a:defRPr>
            </a:lvl9pPr>
          </a:lstStyle>
          <a:p>
            <a:pPr algn="ctr" eaLnBrk="1" hangingPunct="1"/>
            <a:r>
              <a:rPr lang="en-US" altLang="zh-CN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Feedback-gathering efforts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36511" y="2040315"/>
            <a:ext cx="2349082" cy="836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National Rankings Initiative (partnership of VEDP, Virginia Chamber, and </a:t>
            </a:r>
          </a:p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Va. Tech Pamplin)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4349" y="3155666"/>
            <a:ext cx="1254681" cy="2879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Expert Panel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77722" y="3805080"/>
            <a:ext cx="1607871" cy="6159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Committee on Business Dev. and Marketing*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84101" y="4847811"/>
            <a:ext cx="1750937" cy="496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Committee on International Trade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59119" y="5637443"/>
            <a:ext cx="1628529" cy="4965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REDO CEOs (group meetings)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4046" y="5627280"/>
            <a:ext cx="1741815" cy="5135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Rural “Think Tank” Working Group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7358" y="4494544"/>
            <a:ext cx="1908942" cy="785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Selected McAuliffe administration leaders (e.g., SCT) (interviews)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9940" y="3502972"/>
            <a:ext cx="1572210" cy="6761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General Assembly leadership (interviews)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03737" y="2208396"/>
            <a:ext cx="2530358" cy="10273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Economic development strategy and action plan (McKinsey/IBM Project guided by regional EDO CEOs and the largest NOVA localities)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2731" y="6530852"/>
            <a:ext cx="780357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00" i="1" dirty="0" smtClean="0">
                <a:ea typeface="SimSun" charset="-122"/>
                <a:cs typeface="Arial" panose="020B0604020202020204" pitchFamily="34" charset="0"/>
              </a:rPr>
              <a:t>* </a:t>
            </a:r>
            <a:r>
              <a:rPr lang="en-US" altLang="en-US" sz="700" i="1" dirty="0" smtClean="0">
                <a:ea typeface="Arial" charset="0"/>
                <a:cs typeface="Arial" panose="020B0604020202020204" pitchFamily="34" charset="0"/>
              </a:rPr>
              <a:t>With </a:t>
            </a:r>
            <a:r>
              <a:rPr lang="en-US" altLang="en-US" sz="700" i="1" dirty="0">
                <a:ea typeface="Arial" charset="0"/>
                <a:cs typeface="Arial" panose="020B0604020202020204" pitchFamily="34" charset="0"/>
              </a:rPr>
              <a:t>timing of committee appointments and Amazon HQ2-related scheduling challenges at VEDP, </a:t>
            </a:r>
            <a:r>
              <a:rPr lang="en-US" altLang="en-US" sz="700" i="1" dirty="0" smtClean="0">
                <a:ea typeface="Arial" charset="0"/>
                <a:cs typeface="Arial" panose="020B0604020202020204" pitchFamily="34" charset="0"/>
              </a:rPr>
              <a:t>this committee </a:t>
            </a:r>
            <a:r>
              <a:rPr lang="en-US" altLang="en-US" sz="700" i="1" dirty="0">
                <a:ea typeface="Arial" charset="0"/>
                <a:cs typeface="Arial" panose="020B0604020202020204" pitchFamily="34" charset="0"/>
              </a:rPr>
              <a:t>was not consulted as extensively as some of the other groups</a:t>
            </a:r>
            <a:endParaRPr lang="en-US" sz="700" i="1" dirty="0"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676181" y="1704862"/>
            <a:ext cx="411107" cy="626063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410417" y="2827145"/>
            <a:ext cx="273582" cy="234667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48542" y="3299626"/>
            <a:ext cx="415807" cy="149778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753905" y="4070165"/>
            <a:ext cx="620887" cy="33053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651567" y="4668607"/>
            <a:ext cx="458369" cy="213706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265639" y="5421020"/>
            <a:ext cx="227376" cy="269986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388706" y="5390245"/>
            <a:ext cx="429252" cy="286096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63454" y="4420989"/>
            <a:ext cx="221902" cy="135464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4527" y="3864421"/>
            <a:ext cx="336300" cy="8399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43200" y="2587925"/>
            <a:ext cx="308894" cy="128935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63564" y="1923071"/>
            <a:ext cx="221084" cy="339911"/>
          </a:xfrm>
          <a:prstGeom prst="straightConnector1">
            <a:avLst/>
          </a:prstGeom>
          <a:ln w="50800">
            <a:solidFill>
              <a:srgbClr val="00376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17" y="140840"/>
            <a:ext cx="8755811" cy="609234"/>
          </a:xfrm>
        </p:spPr>
        <p:txBody>
          <a:bodyPr anchor="ctr"/>
          <a:lstStyle/>
          <a:p>
            <a:r>
              <a:rPr lang="en-US" dirty="0"/>
              <a:t>VA’S ECONOMIC COMPETITIVENESS: </a:t>
            </a:r>
            <a:r>
              <a:rPr lang="en-US" dirty="0" smtClean="0"/>
              <a:t>ABUNDANT </a:t>
            </a:r>
            <a:r>
              <a:rPr lang="en-US" dirty="0"/>
              <a:t>STRENGTHS PARTIALLY OFFSET BY CORRESPONDING </a:t>
            </a:r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201430" y="1117558"/>
            <a:ext cx="4159505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9pPr>
          </a:lstStyle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Top 10 rankings for educational attainment, higher education, K-12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Wide range of attractive small sites (&lt;25 acres) in some regions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Geographic location (e.g., Mid-Atlantic, contiguous with Washington, D.C.)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Below average state/local tax burdens for existing firms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Impressive Port of Va., NOVA airports, and spaceport on the Eastern Shore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Diverse range of high-quality employers and headquarters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Impressive range of federal laboratories, higher ED research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Generally high-quality, high-speed broadband in served areas</a:t>
            </a:r>
            <a:endParaRPr lang="en-US" altLang="en-US" dirty="0">
              <a:solidFill>
                <a:srgbClr val="003765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4540722" y="1119563"/>
            <a:ext cx="4488977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9pPr>
          </a:lstStyle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Lack of a customized workforce incentive program offering; insufficient CS pipeline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Meager inventory of large sites (especially 100+ acres) and certified sites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Site development timeline/cost challenges due to lack of investment and topography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Uncompetitive state/local tax burdens for new investment*</a:t>
            </a:r>
            <a:endParaRPr lang="en-US" altLang="en-US" baseline="30000" dirty="0">
              <a:solidFill>
                <a:srgbClr val="003765"/>
              </a:solidFill>
              <a:latin typeface="+mn-lt"/>
              <a:ea typeface="Arial" charset="0"/>
              <a:cs typeface="Arial" charset="0"/>
            </a:endParaRP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Metro, traffic congestion challenges in NOVA; road limitations in ROVA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Unusually high reliance on federal government-related activities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Limited commercialization of intellectual property</a:t>
            </a:r>
          </a:p>
          <a:p>
            <a:pPr marL="181409" indent="-181409" defTabSz="466481" eaLnBrk="1" hangingPunct="1">
              <a:spcBef>
                <a:spcPts val="600"/>
              </a:spcBef>
              <a:buClr>
                <a:srgbClr val="235C83"/>
              </a:buClr>
              <a:buFont typeface="Wingdings" charset="2"/>
              <a:buChar char="§"/>
            </a:pPr>
            <a:r>
              <a:rPr lang="en-US" altLang="en-US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Large swaths of Virginia have no broadband access</a:t>
            </a:r>
          </a:p>
        </p:txBody>
      </p:sp>
      <p:sp>
        <p:nvSpPr>
          <p:cNvPr id="11" name="McK Footnote"/>
          <p:cNvSpPr txBox="1">
            <a:spLocks noChangeArrowheads="1"/>
          </p:cNvSpPr>
          <p:nvPr/>
        </p:nvSpPr>
        <p:spPr bwMode="auto">
          <a:xfrm>
            <a:off x="162817" y="6214093"/>
            <a:ext cx="8575675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574675" indent="-574675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1pPr>
            <a:lvl2pPr marL="742950" indent="-285750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2pPr>
            <a:lvl3pPr marL="1143000" indent="-228600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3pPr>
            <a:lvl4pPr marL="1600200" indent="-228600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4pPr>
            <a:lvl5pPr marL="2057400" indent="-228600" defTabSz="895350" eaLnBrk="0" hangingPunct="0"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r"/>
              </a:tabLst>
              <a:defRPr sz="1600">
                <a:solidFill>
                  <a:schemeClr val="tx1"/>
                </a:solidFill>
                <a:latin typeface="Arial" charset="0"/>
                <a:ea typeface="-윤고딕130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700" dirty="0">
                <a:solidFill>
                  <a:srgbClr val="003765"/>
                </a:solidFill>
                <a:latin typeface="+mn-lt"/>
                <a:ea typeface="SimSun" charset="-122"/>
              </a:rPr>
              <a:t>	</a:t>
            </a:r>
            <a:r>
              <a:rPr lang="en-US" altLang="zh-CN" sz="700" dirty="0" smtClean="0">
                <a:solidFill>
                  <a:srgbClr val="003765"/>
                </a:solidFill>
                <a:latin typeface="+mn-lt"/>
                <a:ea typeface="SimSun" charset="-122"/>
              </a:rPr>
              <a:t>*</a:t>
            </a:r>
            <a:r>
              <a:rPr lang="en-US" altLang="zh-CN" sz="700" i="1" dirty="0">
                <a:solidFill>
                  <a:srgbClr val="003765"/>
                </a:solidFill>
                <a:latin typeface="+mn-lt"/>
                <a:ea typeface="SimSun" charset="-122"/>
              </a:rPr>
              <a:t>	</a:t>
            </a:r>
            <a:r>
              <a:rPr lang="en-US" altLang="zh-CN" sz="700" i="1" dirty="0" smtClean="0">
                <a:solidFill>
                  <a:srgbClr val="003765"/>
                </a:solidFill>
                <a:latin typeface="+mn-lt"/>
                <a:ea typeface="SimSun" charset="-122"/>
              </a:rPr>
              <a:t> </a:t>
            </a:r>
            <a:r>
              <a:rPr lang="en-US" altLang="en-US" sz="700" i="1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VEDP </a:t>
            </a:r>
            <a:r>
              <a:rPr lang="en-US" altLang="en-US" sz="700" i="1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has identified a potential error in KPMG’s tax rankings that, if confirmed and corrected, could improve Virginia’s state/local tax burden ranking for new, capital-intensive manufacturers from nearly the </a:t>
            </a:r>
            <a:r>
              <a:rPr lang="en-US" altLang="en-US" sz="700" i="1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worst in America </a:t>
            </a:r>
            <a:r>
              <a:rPr lang="en-US" altLang="en-US" sz="700" i="1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to the mid-20s</a:t>
            </a:r>
            <a:endParaRPr lang="en-US" altLang="zh-CN" sz="700" i="1" dirty="0">
              <a:solidFill>
                <a:srgbClr val="003765"/>
              </a:solidFill>
              <a:latin typeface="+mn-lt"/>
              <a:ea typeface="SimSun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CN" sz="700" i="1" dirty="0">
                <a:solidFill>
                  <a:srgbClr val="003765"/>
                </a:solidFill>
                <a:latin typeface="+mn-lt"/>
                <a:ea typeface="SimSun" charset="-122"/>
              </a:rPr>
              <a:t>Source:	</a:t>
            </a:r>
            <a:r>
              <a:rPr lang="en-US" altLang="zh-CN" sz="700" i="1" dirty="0" smtClean="0">
                <a:solidFill>
                  <a:srgbClr val="003765"/>
                </a:solidFill>
                <a:latin typeface="+mn-lt"/>
                <a:ea typeface="SimSun" charset="-122"/>
              </a:rPr>
              <a:t>  U.S</a:t>
            </a:r>
            <a:r>
              <a:rPr lang="en-US" altLang="zh-CN" sz="700" i="1" dirty="0">
                <a:solidFill>
                  <a:srgbClr val="003765"/>
                </a:solidFill>
                <a:latin typeface="+mn-lt"/>
                <a:ea typeface="SimSun" charset="-122"/>
              </a:rPr>
              <a:t>. News &amp; World Report; Tax Foundation/KPMG; interviews with site consultants; McKinsey; VEDP analysis</a:t>
            </a:r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4555010" y="741978"/>
            <a:ext cx="2940166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-윤고딕150" charset="0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Weaknesses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215718" y="741978"/>
            <a:ext cx="1511222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-윤고딕150" charset="0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  <a:cs typeface="-윤고딕150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  <a:ea typeface="-윤고딕150" pitchFamily="18" charset="-127"/>
              </a:defRPr>
            </a:lvl9pPr>
          </a:lstStyle>
          <a:p>
            <a:pPr eaLnBrk="1" hangingPunct="1"/>
            <a:r>
              <a:rPr lang="en-US" altLang="zh-CN" sz="1600" dirty="0" smtClean="0">
                <a:solidFill>
                  <a:srgbClr val="003765"/>
                </a:solidFill>
                <a:latin typeface="+mn-lt"/>
                <a:ea typeface="Arial" charset="0"/>
                <a:cs typeface="Arial" charset="0"/>
              </a:rPr>
              <a:t>Strengths</a:t>
            </a:r>
            <a:endParaRPr lang="en-US" altLang="zh-CN" sz="1600" dirty="0">
              <a:solidFill>
                <a:srgbClr val="003765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01430" y="1057827"/>
            <a:ext cx="4036921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66481">
              <a:defRPr/>
            </a:pPr>
            <a:endParaRPr lang="en-US" sz="17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4542286" y="1057827"/>
            <a:ext cx="4322209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66481">
              <a:defRPr/>
            </a:pPr>
            <a:endParaRPr lang="en-US" sz="1700" kern="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0" y="140840"/>
            <a:ext cx="8902460" cy="609234"/>
          </a:xfrm>
        </p:spPr>
        <p:txBody>
          <a:bodyPr anchor="ctr"/>
          <a:lstStyle/>
          <a:p>
            <a:r>
              <a:rPr lang="en-US" cap="all" dirty="0">
                <a:latin typeface="Arial"/>
                <a:ea typeface="+mj-ea"/>
                <a:cs typeface="+mj-cs"/>
              </a:rPr>
              <a:t>With input from GA leaders, admin., and stakeholders, we crafted five TRANSFORMATIONAL goals for Virginia, VEDP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770" y="891721"/>
            <a:ext cx="8101933" cy="47502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spcBef>
                <a:spcPts val="22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3765"/>
                </a:solidFill>
              </a:rPr>
              <a:t>Robust State Job Growth:</a:t>
            </a:r>
            <a:r>
              <a:rPr lang="en-US" sz="1600" dirty="0" smtClean="0">
                <a:solidFill>
                  <a:srgbClr val="003765"/>
                </a:solidFill>
              </a:rPr>
              <a:t> Over the next several years, position VA to achieve a growth rate (measured by employment and median earned income of workers) among that of the top 5-10 states in the US</a:t>
            </a:r>
          </a:p>
          <a:p>
            <a:pPr marL="295275" indent="-295275">
              <a:spcBef>
                <a:spcPts val="22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3765"/>
                </a:solidFill>
              </a:rPr>
              <a:t>Every Region Wins: </a:t>
            </a:r>
            <a:r>
              <a:rPr lang="en-US" sz="1600" dirty="0" smtClean="0">
                <a:solidFill>
                  <a:srgbClr val="003765"/>
                </a:solidFill>
              </a:rPr>
              <a:t>Ensure that every region participates in the growth of the Commonwealth (i.e., all with positive growth in employment, median earnings)</a:t>
            </a:r>
          </a:p>
          <a:p>
            <a:pPr marL="295275" indent="-295275">
              <a:spcBef>
                <a:spcPts val="22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3765"/>
                </a:solidFill>
              </a:rPr>
              <a:t>Best State for Business: </a:t>
            </a:r>
            <a:r>
              <a:rPr lang="en-US" sz="1600" dirty="0" smtClean="0">
                <a:solidFill>
                  <a:srgbClr val="003765"/>
                </a:solidFill>
              </a:rPr>
              <a:t>Restore Virginia to its previous leadership position near the top of the national business climate rankings (i.e., average in top 3-5)</a:t>
            </a:r>
          </a:p>
          <a:p>
            <a:pPr marL="295275" indent="-295275">
              <a:spcBef>
                <a:spcPts val="22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3765"/>
                </a:solidFill>
              </a:rPr>
              <a:t>Top State EDO: </a:t>
            </a:r>
            <a:r>
              <a:rPr lang="en-US" sz="1600" dirty="0" smtClean="0">
                <a:solidFill>
                  <a:srgbClr val="003765"/>
                </a:solidFill>
              </a:rPr>
              <a:t>Reestablish VEDP as one of America’s premier state EDOs (to help accomplish the top three transformational goals)</a:t>
            </a:r>
          </a:p>
          <a:p>
            <a:pPr marL="295275" indent="-295275">
              <a:spcBef>
                <a:spcPts val="22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srgbClr val="003765"/>
                </a:solidFill>
              </a:rPr>
              <a:t>Super Collaborator: </a:t>
            </a:r>
            <a:r>
              <a:rPr lang="en-US" sz="1600" dirty="0" smtClean="0">
                <a:solidFill>
                  <a:srgbClr val="003765"/>
                </a:solidFill>
              </a:rPr>
              <a:t>Exhibit collaboration and coordination as hallmarks of VEDP (i.e., place a central focus on the “P” in VEDP)</a:t>
            </a:r>
            <a:endParaRPr lang="en-US" sz="1600" dirty="0">
              <a:solidFill>
                <a:srgbClr val="003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149466"/>
            <a:ext cx="8833449" cy="609234"/>
          </a:xfrm>
        </p:spPr>
        <p:txBody>
          <a:bodyPr anchor="ctr"/>
          <a:lstStyle/>
          <a:p>
            <a:r>
              <a:rPr lang="en-US" cap="all" dirty="0">
                <a:latin typeface="Arial"/>
                <a:ea typeface="+mj-ea"/>
                <a:cs typeface="+mj-cs"/>
              </a:rPr>
              <a:t>Virginia’s historical growth patterns have been unevenly distributed across regions</a:t>
            </a:r>
            <a:endParaRPr lang="en-US" dirty="0"/>
          </a:p>
        </p:txBody>
      </p:sp>
      <p:sp>
        <p:nvSpPr>
          <p:cNvPr id="3" name="AutoShape 250"/>
          <p:cNvSpPr>
            <a:spLocks noChangeArrowheads="1"/>
          </p:cNvSpPr>
          <p:nvPr/>
        </p:nvSpPr>
        <p:spPr bwMode="gray">
          <a:xfrm>
            <a:off x="6136728" y="1096757"/>
            <a:ext cx="1495009" cy="32572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000" b="1" baseline="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Employment CAGR,</a:t>
            </a:r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2011-2016, </a:t>
            </a:r>
            <a:r>
              <a:rPr lang="en-US" sz="1000" baseline="0" dirty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4" name="AutoShape 250"/>
          <p:cNvSpPr>
            <a:spLocks noChangeArrowheads="1"/>
          </p:cNvSpPr>
          <p:nvPr/>
        </p:nvSpPr>
        <p:spPr bwMode="gray">
          <a:xfrm>
            <a:off x="5491578" y="1096757"/>
            <a:ext cx="545478" cy="3256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New jobs, </a:t>
            </a:r>
            <a:r>
              <a:rPr lang="en-US" sz="1000" dirty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n-US" sz="1000" baseline="0" dirty="0">
              <a:solidFill>
                <a:srgbClr val="717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AutoShape 250"/>
          <p:cNvSpPr>
            <a:spLocks noChangeArrowheads="1"/>
          </p:cNvSpPr>
          <p:nvPr/>
        </p:nvSpPr>
        <p:spPr bwMode="gray">
          <a:xfrm>
            <a:off x="3343211" y="1096757"/>
            <a:ext cx="1495009" cy="3256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sz="1000" b="1" baseline="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Employment CAGR,</a:t>
            </a:r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2006-2011, </a:t>
            </a:r>
            <a:r>
              <a:rPr lang="en-US" sz="1000" baseline="0" dirty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6" name="AutoShape 250"/>
          <p:cNvSpPr>
            <a:spLocks noChangeArrowheads="1"/>
          </p:cNvSpPr>
          <p:nvPr/>
        </p:nvSpPr>
        <p:spPr bwMode="gray">
          <a:xfrm>
            <a:off x="284126" y="1250744"/>
            <a:ext cx="2854639" cy="1714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Region</a:t>
            </a:r>
            <a:endParaRPr lang="en-US" sz="1000" baseline="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AutoShape 249"/>
          <p:cNvCxnSpPr>
            <a:cxnSpLocks noChangeShapeType="1"/>
          </p:cNvCxnSpPr>
          <p:nvPr/>
        </p:nvCxnSpPr>
        <p:spPr bwMode="gray">
          <a:xfrm>
            <a:off x="3343211" y="1422447"/>
            <a:ext cx="1495009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249"/>
          <p:cNvCxnSpPr>
            <a:cxnSpLocks noChangeShapeType="1"/>
            <a:stCxn id="74" idx="4"/>
            <a:endCxn id="74" idx="6"/>
          </p:cNvCxnSpPr>
          <p:nvPr/>
        </p:nvCxnSpPr>
        <p:spPr bwMode="gray">
          <a:xfrm>
            <a:off x="6136728" y="1422482"/>
            <a:ext cx="1495009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249"/>
          <p:cNvCxnSpPr>
            <a:cxnSpLocks noChangeShapeType="1"/>
            <a:stCxn id="80" idx="4"/>
            <a:endCxn id="80" idx="6"/>
          </p:cNvCxnSpPr>
          <p:nvPr/>
        </p:nvCxnSpPr>
        <p:spPr bwMode="gray">
          <a:xfrm>
            <a:off x="5491578" y="1422447"/>
            <a:ext cx="545478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utoShape 250"/>
          <p:cNvSpPr>
            <a:spLocks noChangeArrowheads="1"/>
          </p:cNvSpPr>
          <p:nvPr/>
        </p:nvSpPr>
        <p:spPr bwMode="gray">
          <a:xfrm>
            <a:off x="4937892" y="1096757"/>
            <a:ext cx="454014" cy="3256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New jobs, </a:t>
            </a:r>
            <a:r>
              <a:rPr lang="en-US" sz="1000" dirty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sz="1000" baseline="0" dirty="0">
              <a:solidFill>
                <a:srgbClr val="717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AutoShape 249"/>
          <p:cNvCxnSpPr>
            <a:cxnSpLocks noChangeShapeType="1"/>
            <a:stCxn id="71" idx="4"/>
            <a:endCxn id="71" idx="6"/>
          </p:cNvCxnSpPr>
          <p:nvPr/>
        </p:nvCxnSpPr>
        <p:spPr bwMode="gray">
          <a:xfrm>
            <a:off x="284126" y="1422242"/>
            <a:ext cx="2854639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49"/>
          <p:cNvCxnSpPr>
            <a:cxnSpLocks noChangeShapeType="1"/>
            <a:stCxn id="77" idx="4"/>
            <a:endCxn id="77" idx="6"/>
          </p:cNvCxnSpPr>
          <p:nvPr/>
        </p:nvCxnSpPr>
        <p:spPr bwMode="gray">
          <a:xfrm>
            <a:off x="4937892" y="1422447"/>
            <a:ext cx="454014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249"/>
          <p:cNvCxnSpPr>
            <a:cxnSpLocks noChangeShapeType="1"/>
            <a:stCxn id="83" idx="4"/>
            <a:endCxn id="83" idx="6"/>
          </p:cNvCxnSpPr>
          <p:nvPr/>
        </p:nvCxnSpPr>
        <p:spPr bwMode="gray">
          <a:xfrm>
            <a:off x="7731409" y="1422447"/>
            <a:ext cx="454014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250"/>
          <p:cNvSpPr>
            <a:spLocks noChangeArrowheads="1"/>
          </p:cNvSpPr>
          <p:nvPr/>
        </p:nvSpPr>
        <p:spPr bwMode="gray">
          <a:xfrm>
            <a:off x="7731409" y="1096757"/>
            <a:ext cx="454014" cy="3256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New jobs, </a:t>
            </a:r>
            <a:r>
              <a:rPr lang="en-US" sz="1000" dirty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sz="1000" baseline="0" dirty="0">
              <a:solidFill>
                <a:srgbClr val="717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AutoShape 249"/>
          <p:cNvCxnSpPr>
            <a:cxnSpLocks noChangeShapeType="1"/>
            <a:stCxn id="86" idx="4"/>
            <a:endCxn id="86" idx="6"/>
          </p:cNvCxnSpPr>
          <p:nvPr/>
        </p:nvCxnSpPr>
        <p:spPr bwMode="gray">
          <a:xfrm>
            <a:off x="8285093" y="1421964"/>
            <a:ext cx="545478" cy="0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250"/>
          <p:cNvSpPr>
            <a:spLocks noChangeArrowheads="1"/>
          </p:cNvSpPr>
          <p:nvPr/>
        </p:nvSpPr>
        <p:spPr bwMode="gray">
          <a:xfrm>
            <a:off x="8285093" y="1096274"/>
            <a:ext cx="545478" cy="32569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sz="1000" b="1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New jobs, </a:t>
            </a:r>
            <a:r>
              <a:rPr lang="en-US" sz="1000" dirty="0">
                <a:solidFill>
                  <a:srgbClr val="717271"/>
                </a:solidFill>
                <a:latin typeface="Arial" charset="0"/>
                <a:ea typeface="Arial" charset="0"/>
                <a:cs typeface="Arial" charset="0"/>
              </a:rPr>
              <a:t>%</a:t>
            </a:r>
            <a:endParaRPr lang="en-US" sz="1000" baseline="0" dirty="0">
              <a:solidFill>
                <a:srgbClr val="71727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7" name="Object 9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0045898"/>
              </p:ext>
            </p:extLst>
          </p:nvPr>
        </p:nvGraphicFramePr>
        <p:xfrm>
          <a:off x="3471230" y="1413133"/>
          <a:ext cx="1279532" cy="467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graphicFrame>
        <p:nvGraphicFramePr>
          <p:cNvPr id="18" name="Object 95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9356539"/>
              </p:ext>
            </p:extLst>
          </p:nvPr>
        </p:nvGraphicFramePr>
        <p:xfrm>
          <a:off x="6251575" y="1413133"/>
          <a:ext cx="1279532" cy="467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19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3556001" y="391001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37EB7143-48B9-4A03-A4BC-70F01C43578F}" type="datetime'-''''''''''''0''''.''1''''''''''''''''''''''''''''''''%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-0.1%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3575051" y="366236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A0A896EE-9F9A-4CB8-9787-0781F86A189A}" type="datetime'''''''''''-''''''0''''''''''.1''%''''''''''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-0.1%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384551" y="465296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2E0C1230-07DC-4F91-9879-6D5D3B421B22}" type="datetime'''''''''-0''.7''''''''''''''%''''''''''''''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-0.7%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165476" y="560546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BA15471C-309E-4A18-B406-A82619FC1FB3}" type="datetime'''''''-''''''''''1''.''''5''''''''''%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-1.5%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279776" y="511016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B03CE23B-D18E-4799-8EAA-1D8B3D5DA4D0}" type="datetime'''''''''''-''''''''''''1''''.''''''''''''''''1''''%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-1.1%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375026" y="4876797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76BCE08B-D39A-4555-9D98-88BEE21D2272}" type="datetime'''''''''-0.''''''''''''''''8''''''''''%''''''''''''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-0.8%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222626" y="535781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04C494D5-ED2A-487A-B162-813101DD3898}" type="datetime'''-1.''''3''''''''''''''''''%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-1.3%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527426" y="4167185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6010FCA2-C654-44BA-A806-62781B9F4856}" type="datetime'''-''''''''''''''''''0''''''''.''''''''''''''''''''2%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-0.2%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073526" y="2957510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A5C0BD2-7EF8-4BB0-9B57-579BD39D9DEB}" type="datetime'''''''''''''''''''''''0.''''''2''''''''''''''''%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0.2%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460751" y="4395785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786DA91D-055A-4FDC-893C-61E0AF24BCCB}" type="datetime'''''''''''''''-''0''''''''''.''''''''''''''''''''''''''5%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-0.5%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044951" y="3205421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16F4376-A10A-4F9A-93A5-C55E1911CC74}" type="datetime'''''''0''''''.''''''''1''''''''''''''%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111626" y="2699836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21DE589-4C8E-48BA-A37C-B6C94C386EAA}" type="datetime'''''''''''''0''''''''''.4''''''''''''''''''''''''%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0.4%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160839" y="2233609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51E3FF3-A963-4EFE-A42F-34C52CBC031C}" type="datetime'''''0''.''''6''''%''''''''''''''''''''''''''''''''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0.6%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025901" y="346786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E016ECC-E420-4609-9B25-58B7CDAD814E}" type="datetime'''''''''''''''''''0''''''''''''''''''.''''''1%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160839" y="2458984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E43B385-B651-49B3-9D7B-18CF01E841A3}" type="datetime'''''''''''0''''''''''''''''.''''''''''''''''''''''''5''''%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0.5%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168776" y="1994489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5309714-3DEA-45D6-A7E9-FF1EF7D23DF8}" type="datetime'''0.''6''''''''%'''''''''''''''''''''''''''''''''''''''''''''">
              <a:rPr lang="en-US" altLang="en-US" sz="1000" smtClean="0">
                <a:latin typeface="Arial" charset="0"/>
                <a:ea typeface="Arial" charset="0"/>
                <a:cs typeface="Arial" charset="0"/>
                <a:sym typeface="+mn-lt"/>
              </a:rPr>
              <a:pPr/>
              <a:t>0.6%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675063" y="1746838"/>
            <a:ext cx="2143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99222E20-8862-4B45-BC9E-4B3B5567B130}" type="datetime'''''''''''''''''''''''0''''''''''''''''''''''''%'''''''">
              <a:rPr lang="en-US" alt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+mn-lt"/>
              </a:rPr>
              <a:pPr algn="r"/>
              <a:t>0%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364039" y="1502294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9BB95CC-E365-4AE2-B416-CAF5AA04B02A}" type="datetime'''''''''''''''1''''''''''''''''.''3''%'''''''''''">
              <a:rPr lang="en-US" alt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+mn-lt"/>
              </a:rPr>
              <a:pPr/>
              <a:t>1.3%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111626" y="583882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883A4DE-BAB6-42CC-A266-BE88A808A101}" type="datetime'''''''0''''''''''''''''''.''''''''5''%'">
              <a:rPr lang="en-US" alt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0.5%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908713" y="5612199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7364A92-8C1C-4354-B75F-15713AF2B5DA}" type="datetime'''''''0.''''''''''''''''''''''''''''1''''%''''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996438" y="584714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31C0646-5C8A-44FF-874D-E5EB8AE14606}" type="datetime'''0''''''''''''.''6''''''''''%'">
              <a:rPr lang="en-US" altLang="en-US" sz="1000" b="1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0.6%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452479" y="3676760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22DB1F29-5546-47BE-B87A-CCAF68C6C6FB}" type="datetime'''''''-''''''''''0''.''''''''''''''''''''''''''2''''%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-0.2%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068257" y="3927557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F1A1F1D-F0B6-41EC-B541-96241EC29722}" type="datetime'''''1''''''''''''''''''''.''''''''''0''''''''''''%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1.0%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918123" y="4890724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8DF42AF-0C76-4936-A77F-8A2A21A9088E}" type="datetime'''0''''''''''''''''''''.''''''''''''''''2''''''''''''''''%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0.2%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969832" y="3202721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4A0AE9A-B548-4DB6-9B41-291E84BD92C4}" type="datetime'''''0''''''.4''''''''''''''''''''''''%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0.4%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981167" y="4166195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19F0B87-2DDD-4515-B596-975375056E08}" type="datetime'''''''''''''''''''''0''''''''''''''''''.''5%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0.5%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013373" y="2444620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B7B6BBF-1A51-4D6D-AF42-BCA1F3921A91}" type="datetime'''''''''''''''''''''''''''''''0''.''''7''%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0.7%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051473" y="222078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2CC0A73-216F-4033-AE25-95EC505636FA}" type="datetime'''''''''''''''''''''''''''''1''''''.''0%''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1.0%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032423" y="197313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CEA7E5B-7FF3-4131-97C4-F35CA8F17BA3}" type="datetime'''''''''''''0''''''''''''''''.''8%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0.8%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943398" y="4602033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C189D85C-2EC6-4BC1-A92A-56C4893DD813}" type="datetime'-3''''''.''''''''''1%''''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-3.1%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918123" y="3440288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0D071F8-7246-4A92-A026-6258E2A64BD8}" type="datetime'''''''''0''''''''''''''''''''''''''.2''''%''''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0.2%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891341" y="5100417"/>
            <a:ext cx="2143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BAB05BC-AEA7-4245-BCC0-E70DA4D83B40}" type="datetime'''0''''''''''''%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165011" y="2720980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4AB9A00-8649-40C3-8812-F6A6980984F8}" type="datetime'''1.''''''''''''''''''''''6''%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1.6%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6984798" y="174453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EBD3634-91D4-40DD-B380-EFC0F417C95E}" type="datetime'''0''''''''''''''''''''''''.6''''''''''''%'''''''''''''">
              <a:rPr lang="en-US" altLang="en-US" sz="10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0.6%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051473" y="1496883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2121B91-4264-4DE4-ACD1-6130CB6E148E}" type="datetime'''''''''''''''''''0''.''''''''''''9''''''''''''''''''%'''''">
              <a:rPr lang="en-US" altLang="en-US" sz="10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0.9%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7016536" y="5358797"/>
            <a:ext cx="3190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772A81D-7EDA-4A59-9DE0-CEB8C30A186C}" type="datetime'''''''0.''''7''''''''''''''%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0.7%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378789" y="4400439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463DA58A-6F75-4838-9E6C-967DF8A2D1FE}" type="datetime'''''''''-''''''0''''''''''''''''''''.''''6%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/>
              <a:t>-0.6%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6471067" y="2959469"/>
            <a:ext cx="3619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DFFAF2CD-631B-4DE3-A0E9-CB0E86268DC9}" type="datetime'''''-''''''''0''''''''''''.''''''''''''''''1%'''''''''''''''">
              <a:rPr lang="en-US" altLang="en-US" sz="1000">
                <a:latin typeface="Arial" charset="0"/>
                <a:ea typeface="Arial" charset="0"/>
                <a:cs typeface="Arial" charset="0"/>
              </a:rPr>
              <a:pPr algn="r"/>
              <a:t>-0.1%</a:t>
            </a:fld>
            <a:endParaRPr lang="en-US" sz="1000" dirty="0"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57" name="Oval 56"/>
          <p:cNvSpPr>
            <a:spLocks/>
          </p:cNvSpPr>
          <p:nvPr/>
        </p:nvSpPr>
        <p:spPr>
          <a:xfrm>
            <a:off x="4868817" y="1468162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81.5</a:t>
            </a:r>
          </a:p>
        </p:txBody>
      </p:sp>
      <p:sp>
        <p:nvSpPr>
          <p:cNvPr id="58" name="Oval 57"/>
          <p:cNvSpPr>
            <a:spLocks/>
          </p:cNvSpPr>
          <p:nvPr/>
        </p:nvSpPr>
        <p:spPr>
          <a:xfrm>
            <a:off x="4868817" y="1947935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2.3</a:t>
            </a:r>
          </a:p>
        </p:txBody>
      </p:sp>
      <p:sp>
        <p:nvSpPr>
          <p:cNvPr id="59" name="Oval 58"/>
          <p:cNvSpPr>
            <a:spLocks/>
          </p:cNvSpPr>
          <p:nvPr/>
        </p:nvSpPr>
        <p:spPr>
          <a:xfrm>
            <a:off x="4868817" y="2198827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4.5</a:t>
            </a:r>
          </a:p>
        </p:txBody>
      </p:sp>
      <p:sp>
        <p:nvSpPr>
          <p:cNvPr id="60" name="Oval 59"/>
          <p:cNvSpPr>
            <a:spLocks/>
          </p:cNvSpPr>
          <p:nvPr/>
        </p:nvSpPr>
        <p:spPr>
          <a:xfrm>
            <a:off x="4868817" y="2437233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2.1</a:t>
            </a:r>
          </a:p>
        </p:txBody>
      </p:sp>
      <p:sp>
        <p:nvSpPr>
          <p:cNvPr id="61" name="Oval 60"/>
          <p:cNvSpPr>
            <a:spLocks/>
          </p:cNvSpPr>
          <p:nvPr/>
        </p:nvSpPr>
        <p:spPr>
          <a:xfrm>
            <a:off x="4868817" y="2684243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9.0</a:t>
            </a:r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4868817" y="2931253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</a:p>
        </p:txBody>
      </p:sp>
      <p:sp>
        <p:nvSpPr>
          <p:cNvPr id="63" name="Oval 62"/>
          <p:cNvSpPr>
            <a:spLocks/>
          </p:cNvSpPr>
          <p:nvPr/>
        </p:nvSpPr>
        <p:spPr>
          <a:xfrm>
            <a:off x="4868817" y="3171886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3.8</a:t>
            </a:r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4868817" y="3422044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0.6</a:t>
            </a:r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4868817" y="3650004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-0.3</a:t>
            </a:r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4868817" y="3890637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-1.0</a:t>
            </a:r>
          </a:p>
        </p:txBody>
      </p:sp>
      <p:sp>
        <p:nvSpPr>
          <p:cNvPr id="67" name="Oval 66"/>
          <p:cNvSpPr>
            <a:spLocks/>
          </p:cNvSpPr>
          <p:nvPr/>
        </p:nvSpPr>
        <p:spPr>
          <a:xfrm>
            <a:off x="4868817" y="4140795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-2.8</a:t>
            </a:r>
          </a:p>
        </p:txBody>
      </p:sp>
      <p:sp>
        <p:nvSpPr>
          <p:cNvPr id="68" name="Oval 67"/>
          <p:cNvSpPr>
            <a:spLocks/>
          </p:cNvSpPr>
          <p:nvPr/>
        </p:nvSpPr>
        <p:spPr>
          <a:xfrm>
            <a:off x="4868817" y="4379854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-1.1</a:t>
            </a:r>
          </a:p>
        </p:txBody>
      </p:sp>
      <p:sp>
        <p:nvSpPr>
          <p:cNvPr id="69" name="Oval 68"/>
          <p:cNvSpPr>
            <a:spLocks/>
          </p:cNvSpPr>
          <p:nvPr/>
        </p:nvSpPr>
        <p:spPr>
          <a:xfrm>
            <a:off x="4868817" y="4626864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-2.9</a:t>
            </a:r>
          </a:p>
        </p:txBody>
      </p:sp>
      <p:sp>
        <p:nvSpPr>
          <p:cNvPr id="70" name="Oval 69"/>
          <p:cNvSpPr>
            <a:spLocks/>
          </p:cNvSpPr>
          <p:nvPr/>
        </p:nvSpPr>
        <p:spPr>
          <a:xfrm>
            <a:off x="4868817" y="4856398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-1.7</a:t>
            </a:r>
          </a:p>
        </p:txBody>
      </p:sp>
      <p:sp>
        <p:nvSpPr>
          <p:cNvPr id="71" name="Oval 70"/>
          <p:cNvSpPr>
            <a:spLocks/>
          </p:cNvSpPr>
          <p:nvPr/>
        </p:nvSpPr>
        <p:spPr>
          <a:xfrm>
            <a:off x="4868817" y="5095457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-4.8</a:t>
            </a:r>
          </a:p>
        </p:txBody>
      </p:sp>
      <p:sp>
        <p:nvSpPr>
          <p:cNvPr id="72" name="Oval 71"/>
          <p:cNvSpPr>
            <a:spLocks/>
          </p:cNvSpPr>
          <p:nvPr/>
        </p:nvSpPr>
        <p:spPr>
          <a:xfrm>
            <a:off x="4868817" y="5339319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-4.3</a:t>
            </a:r>
          </a:p>
        </p:txBody>
      </p:sp>
      <p:sp>
        <p:nvSpPr>
          <p:cNvPr id="73" name="Oval 72"/>
          <p:cNvSpPr>
            <a:spLocks/>
          </p:cNvSpPr>
          <p:nvPr/>
        </p:nvSpPr>
        <p:spPr>
          <a:xfrm>
            <a:off x="4868817" y="5575230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-7.3</a:t>
            </a:r>
          </a:p>
        </p:txBody>
      </p:sp>
      <p:sp>
        <p:nvSpPr>
          <p:cNvPr id="74" name="Oval 73"/>
          <p:cNvSpPr>
            <a:spLocks/>
          </p:cNvSpPr>
          <p:nvPr/>
        </p:nvSpPr>
        <p:spPr>
          <a:xfrm>
            <a:off x="4868817" y="1705647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-2.8</a:t>
            </a:r>
          </a:p>
        </p:txBody>
      </p:sp>
      <p:sp>
        <p:nvSpPr>
          <p:cNvPr id="75" name="Oval 74"/>
          <p:cNvSpPr>
            <a:spLocks/>
          </p:cNvSpPr>
          <p:nvPr/>
        </p:nvSpPr>
        <p:spPr>
          <a:xfrm>
            <a:off x="4868817" y="5828610"/>
            <a:ext cx="427206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71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78.7</a:t>
            </a:r>
          </a:p>
        </p:txBody>
      </p:sp>
      <p:sp>
        <p:nvSpPr>
          <p:cNvPr id="76" name="Oval 75"/>
          <p:cNvSpPr>
            <a:spLocks/>
          </p:cNvSpPr>
          <p:nvPr/>
        </p:nvSpPr>
        <p:spPr>
          <a:xfrm>
            <a:off x="5482607" y="1468162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104%</a:t>
            </a:r>
          </a:p>
        </p:txBody>
      </p:sp>
      <p:sp>
        <p:nvSpPr>
          <p:cNvPr id="77" name="Oval 76"/>
          <p:cNvSpPr>
            <a:spLocks/>
          </p:cNvSpPr>
          <p:nvPr/>
        </p:nvSpPr>
        <p:spPr>
          <a:xfrm>
            <a:off x="5482607" y="1947935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3%</a:t>
            </a:r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5482607" y="219882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6%</a:t>
            </a:r>
          </a:p>
        </p:txBody>
      </p:sp>
      <p:sp>
        <p:nvSpPr>
          <p:cNvPr id="79" name="Oval 78"/>
          <p:cNvSpPr>
            <a:spLocks/>
          </p:cNvSpPr>
          <p:nvPr/>
        </p:nvSpPr>
        <p:spPr>
          <a:xfrm>
            <a:off x="5482607" y="243723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3%</a:t>
            </a:r>
          </a:p>
        </p:txBody>
      </p:sp>
      <p:sp>
        <p:nvSpPr>
          <p:cNvPr id="80" name="Oval 79"/>
          <p:cNvSpPr>
            <a:spLocks/>
          </p:cNvSpPr>
          <p:nvPr/>
        </p:nvSpPr>
        <p:spPr>
          <a:xfrm>
            <a:off x="5482607" y="268424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11%</a:t>
            </a:r>
          </a:p>
        </p:txBody>
      </p:sp>
      <p:sp>
        <p:nvSpPr>
          <p:cNvPr id="81" name="Oval 80"/>
          <p:cNvSpPr>
            <a:spLocks/>
          </p:cNvSpPr>
          <p:nvPr/>
        </p:nvSpPr>
        <p:spPr>
          <a:xfrm>
            <a:off x="5482607" y="293125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2%</a:t>
            </a:r>
          </a:p>
        </p:txBody>
      </p:sp>
      <p:sp>
        <p:nvSpPr>
          <p:cNvPr id="82" name="Oval 81"/>
          <p:cNvSpPr>
            <a:spLocks/>
          </p:cNvSpPr>
          <p:nvPr/>
        </p:nvSpPr>
        <p:spPr>
          <a:xfrm>
            <a:off x="5482607" y="3171886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5%</a:t>
            </a:r>
          </a:p>
        </p:txBody>
      </p:sp>
      <p:sp>
        <p:nvSpPr>
          <p:cNvPr id="83" name="Oval 82"/>
          <p:cNvSpPr>
            <a:spLocks/>
          </p:cNvSpPr>
          <p:nvPr/>
        </p:nvSpPr>
        <p:spPr>
          <a:xfrm>
            <a:off x="5482607" y="342204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1%</a:t>
            </a:r>
          </a:p>
        </p:txBody>
      </p:sp>
      <p:sp>
        <p:nvSpPr>
          <p:cNvPr id="84" name="Oval 83"/>
          <p:cNvSpPr>
            <a:spLocks/>
          </p:cNvSpPr>
          <p:nvPr/>
        </p:nvSpPr>
        <p:spPr>
          <a:xfrm>
            <a:off x="5482607" y="365000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85" name="Oval 84"/>
          <p:cNvSpPr>
            <a:spLocks/>
          </p:cNvSpPr>
          <p:nvPr/>
        </p:nvSpPr>
        <p:spPr>
          <a:xfrm>
            <a:off x="5482607" y="389063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-1%</a:t>
            </a:r>
          </a:p>
        </p:txBody>
      </p:sp>
      <p:sp>
        <p:nvSpPr>
          <p:cNvPr id="86" name="Oval 85"/>
          <p:cNvSpPr>
            <a:spLocks/>
          </p:cNvSpPr>
          <p:nvPr/>
        </p:nvSpPr>
        <p:spPr>
          <a:xfrm>
            <a:off x="5482607" y="4140795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-4%</a:t>
            </a:r>
          </a:p>
        </p:txBody>
      </p:sp>
      <p:sp>
        <p:nvSpPr>
          <p:cNvPr id="87" name="Oval 86"/>
          <p:cNvSpPr>
            <a:spLocks/>
          </p:cNvSpPr>
          <p:nvPr/>
        </p:nvSpPr>
        <p:spPr>
          <a:xfrm>
            <a:off x="5482607" y="437985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-1%</a:t>
            </a:r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5482607" y="462686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-4%</a:t>
            </a:r>
          </a:p>
        </p:txBody>
      </p:sp>
      <p:sp>
        <p:nvSpPr>
          <p:cNvPr id="89" name="Oval 88"/>
          <p:cNvSpPr>
            <a:spLocks/>
          </p:cNvSpPr>
          <p:nvPr/>
        </p:nvSpPr>
        <p:spPr>
          <a:xfrm>
            <a:off x="5482607" y="4856398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-2%</a:t>
            </a:r>
          </a:p>
        </p:txBody>
      </p:sp>
      <p:sp>
        <p:nvSpPr>
          <p:cNvPr id="90" name="Oval 89"/>
          <p:cNvSpPr>
            <a:spLocks/>
          </p:cNvSpPr>
          <p:nvPr/>
        </p:nvSpPr>
        <p:spPr>
          <a:xfrm>
            <a:off x="5482607" y="509545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-6%</a:t>
            </a:r>
          </a:p>
        </p:txBody>
      </p:sp>
      <p:sp>
        <p:nvSpPr>
          <p:cNvPr id="91" name="Oval 90"/>
          <p:cNvSpPr>
            <a:spLocks/>
          </p:cNvSpPr>
          <p:nvPr/>
        </p:nvSpPr>
        <p:spPr>
          <a:xfrm>
            <a:off x="5482607" y="5339319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-5%</a:t>
            </a:r>
          </a:p>
        </p:txBody>
      </p:sp>
      <p:sp>
        <p:nvSpPr>
          <p:cNvPr id="92" name="Oval 91"/>
          <p:cNvSpPr>
            <a:spLocks/>
          </p:cNvSpPr>
          <p:nvPr/>
        </p:nvSpPr>
        <p:spPr>
          <a:xfrm>
            <a:off x="5482607" y="5575230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-9%</a:t>
            </a:r>
          </a:p>
        </p:txBody>
      </p:sp>
      <p:sp>
        <p:nvSpPr>
          <p:cNvPr id="93" name="Oval 92"/>
          <p:cNvSpPr>
            <a:spLocks/>
          </p:cNvSpPr>
          <p:nvPr/>
        </p:nvSpPr>
        <p:spPr>
          <a:xfrm>
            <a:off x="5482607" y="170564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-4%</a:t>
            </a:r>
          </a:p>
        </p:txBody>
      </p:sp>
      <p:sp>
        <p:nvSpPr>
          <p:cNvPr id="94" name="Oval 93"/>
          <p:cNvSpPr>
            <a:spLocks/>
          </p:cNvSpPr>
          <p:nvPr/>
        </p:nvSpPr>
        <p:spPr>
          <a:xfrm>
            <a:off x="5482607" y="5828610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71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100%</a:t>
            </a: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7671155" y="1468162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60.4</a:t>
            </a: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7671155" y="1947935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3.1</a:t>
            </a: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7671155" y="219882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8.0</a:t>
            </a:r>
          </a:p>
        </p:txBody>
      </p:sp>
      <p:sp>
        <p:nvSpPr>
          <p:cNvPr id="98" name="Oval 97"/>
          <p:cNvSpPr>
            <a:spLocks/>
          </p:cNvSpPr>
          <p:nvPr/>
        </p:nvSpPr>
        <p:spPr>
          <a:xfrm>
            <a:off x="7671155" y="243723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3.1</a:t>
            </a:r>
          </a:p>
        </p:txBody>
      </p:sp>
      <p:sp>
        <p:nvSpPr>
          <p:cNvPr id="99" name="Oval 98"/>
          <p:cNvSpPr>
            <a:spLocks/>
          </p:cNvSpPr>
          <p:nvPr/>
        </p:nvSpPr>
        <p:spPr>
          <a:xfrm>
            <a:off x="7671155" y="268424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41.8</a:t>
            </a:r>
          </a:p>
        </p:txBody>
      </p:sp>
      <p:sp>
        <p:nvSpPr>
          <p:cNvPr id="100" name="Oval 99"/>
          <p:cNvSpPr>
            <a:spLocks/>
          </p:cNvSpPr>
          <p:nvPr/>
        </p:nvSpPr>
        <p:spPr>
          <a:xfrm>
            <a:off x="7671155" y="293125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-0.6</a:t>
            </a:r>
          </a:p>
        </p:txBody>
      </p:sp>
      <p:sp>
        <p:nvSpPr>
          <p:cNvPr id="101" name="Oval 100"/>
          <p:cNvSpPr>
            <a:spLocks/>
          </p:cNvSpPr>
          <p:nvPr/>
        </p:nvSpPr>
        <p:spPr>
          <a:xfrm>
            <a:off x="7671155" y="3171886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14.1</a:t>
            </a:r>
          </a:p>
        </p:txBody>
      </p:sp>
      <p:sp>
        <p:nvSpPr>
          <p:cNvPr id="102" name="Oval 101"/>
          <p:cNvSpPr>
            <a:spLocks/>
          </p:cNvSpPr>
          <p:nvPr/>
        </p:nvSpPr>
        <p:spPr>
          <a:xfrm>
            <a:off x="7671155" y="342204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7671155" y="365000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-0.6</a:t>
            </a:r>
          </a:p>
        </p:txBody>
      </p:sp>
      <p:sp>
        <p:nvSpPr>
          <p:cNvPr id="104" name="Oval 103"/>
          <p:cNvSpPr>
            <a:spLocks/>
          </p:cNvSpPr>
          <p:nvPr/>
        </p:nvSpPr>
        <p:spPr>
          <a:xfrm>
            <a:off x="7671155" y="389063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8.4</a:t>
            </a:r>
          </a:p>
        </p:txBody>
      </p:sp>
      <p:sp>
        <p:nvSpPr>
          <p:cNvPr id="105" name="Oval 104"/>
          <p:cNvSpPr>
            <a:spLocks/>
          </p:cNvSpPr>
          <p:nvPr/>
        </p:nvSpPr>
        <p:spPr>
          <a:xfrm>
            <a:off x="7671155" y="4140795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6.4</a:t>
            </a:r>
          </a:p>
        </p:txBody>
      </p:sp>
      <p:sp>
        <p:nvSpPr>
          <p:cNvPr id="106" name="Oval 105"/>
          <p:cNvSpPr>
            <a:spLocks/>
          </p:cNvSpPr>
          <p:nvPr/>
        </p:nvSpPr>
        <p:spPr>
          <a:xfrm>
            <a:off x="7671155" y="437985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-1.4</a:t>
            </a:r>
          </a:p>
        </p:txBody>
      </p:sp>
      <p:sp>
        <p:nvSpPr>
          <p:cNvPr id="107" name="Oval 106"/>
          <p:cNvSpPr>
            <a:spLocks/>
          </p:cNvSpPr>
          <p:nvPr/>
        </p:nvSpPr>
        <p:spPr>
          <a:xfrm>
            <a:off x="7671155" y="462686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-11.2</a:t>
            </a:r>
          </a:p>
        </p:txBody>
      </p:sp>
      <p:sp>
        <p:nvSpPr>
          <p:cNvPr id="108" name="Oval 107"/>
          <p:cNvSpPr>
            <a:spLocks/>
          </p:cNvSpPr>
          <p:nvPr/>
        </p:nvSpPr>
        <p:spPr>
          <a:xfrm>
            <a:off x="7671155" y="4856398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0.4</a:t>
            </a:r>
          </a:p>
        </p:txBody>
      </p:sp>
      <p:sp>
        <p:nvSpPr>
          <p:cNvPr id="109" name="Oval 108"/>
          <p:cNvSpPr>
            <a:spLocks/>
          </p:cNvSpPr>
          <p:nvPr/>
        </p:nvSpPr>
        <p:spPr>
          <a:xfrm>
            <a:off x="7671155" y="509545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0.1</a:t>
            </a:r>
          </a:p>
        </p:txBody>
      </p:sp>
      <p:sp>
        <p:nvSpPr>
          <p:cNvPr id="110" name="Oval 109"/>
          <p:cNvSpPr>
            <a:spLocks/>
          </p:cNvSpPr>
          <p:nvPr/>
        </p:nvSpPr>
        <p:spPr>
          <a:xfrm>
            <a:off x="7671155" y="5339319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2.2</a:t>
            </a:r>
          </a:p>
        </p:txBody>
      </p:sp>
      <p:sp>
        <p:nvSpPr>
          <p:cNvPr id="111" name="Oval 110"/>
          <p:cNvSpPr>
            <a:spLocks/>
          </p:cNvSpPr>
          <p:nvPr/>
        </p:nvSpPr>
        <p:spPr>
          <a:xfrm>
            <a:off x="7671155" y="5575230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0.5</a:t>
            </a:r>
          </a:p>
        </p:txBody>
      </p:sp>
      <p:sp>
        <p:nvSpPr>
          <p:cNvPr id="112" name="Oval 111"/>
          <p:cNvSpPr>
            <a:spLocks/>
          </p:cNvSpPr>
          <p:nvPr/>
        </p:nvSpPr>
        <p:spPr>
          <a:xfrm>
            <a:off x="7671155" y="170564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75.6</a:t>
            </a: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671155" y="5828610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71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135.9</a:t>
            </a:r>
          </a:p>
        </p:txBody>
      </p:sp>
      <p:sp>
        <p:nvSpPr>
          <p:cNvPr id="114" name="Oval 113"/>
          <p:cNvSpPr>
            <a:spLocks/>
          </p:cNvSpPr>
          <p:nvPr/>
        </p:nvSpPr>
        <p:spPr>
          <a:xfrm>
            <a:off x="8294689" y="1468162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44%</a:t>
            </a:r>
          </a:p>
        </p:txBody>
      </p:sp>
      <p:sp>
        <p:nvSpPr>
          <p:cNvPr id="115" name="Oval 114"/>
          <p:cNvSpPr>
            <a:spLocks/>
          </p:cNvSpPr>
          <p:nvPr/>
        </p:nvSpPr>
        <p:spPr>
          <a:xfrm>
            <a:off x="8294689" y="1947935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2%</a:t>
            </a:r>
          </a:p>
        </p:txBody>
      </p:sp>
      <p:sp>
        <p:nvSpPr>
          <p:cNvPr id="116" name="Oval 115"/>
          <p:cNvSpPr>
            <a:spLocks/>
          </p:cNvSpPr>
          <p:nvPr/>
        </p:nvSpPr>
        <p:spPr>
          <a:xfrm>
            <a:off x="8294689" y="219882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6%</a:t>
            </a:r>
          </a:p>
        </p:txBody>
      </p:sp>
      <p:sp>
        <p:nvSpPr>
          <p:cNvPr id="117" name="Oval 116"/>
          <p:cNvSpPr>
            <a:spLocks/>
          </p:cNvSpPr>
          <p:nvPr/>
        </p:nvSpPr>
        <p:spPr>
          <a:xfrm>
            <a:off x="8294689" y="243723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2%</a:t>
            </a:r>
          </a:p>
        </p:txBody>
      </p:sp>
      <p:sp>
        <p:nvSpPr>
          <p:cNvPr id="118" name="Oval 117"/>
          <p:cNvSpPr>
            <a:spLocks/>
          </p:cNvSpPr>
          <p:nvPr/>
        </p:nvSpPr>
        <p:spPr>
          <a:xfrm>
            <a:off x="8294689" y="268424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31%</a:t>
            </a:r>
          </a:p>
        </p:txBody>
      </p:sp>
      <p:sp>
        <p:nvSpPr>
          <p:cNvPr id="119" name="Oval 118"/>
          <p:cNvSpPr>
            <a:spLocks/>
          </p:cNvSpPr>
          <p:nvPr/>
        </p:nvSpPr>
        <p:spPr>
          <a:xfrm>
            <a:off x="8294689" y="2931253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120" name="Oval 119"/>
          <p:cNvSpPr>
            <a:spLocks/>
          </p:cNvSpPr>
          <p:nvPr/>
        </p:nvSpPr>
        <p:spPr>
          <a:xfrm>
            <a:off x="8294689" y="3171886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10%</a:t>
            </a:r>
          </a:p>
        </p:txBody>
      </p:sp>
      <p:sp>
        <p:nvSpPr>
          <p:cNvPr id="121" name="Oval 120"/>
          <p:cNvSpPr>
            <a:spLocks/>
          </p:cNvSpPr>
          <p:nvPr/>
        </p:nvSpPr>
        <p:spPr>
          <a:xfrm>
            <a:off x="8294689" y="342204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1%</a:t>
            </a:r>
          </a:p>
        </p:txBody>
      </p:sp>
      <p:sp>
        <p:nvSpPr>
          <p:cNvPr id="122" name="Oval 121"/>
          <p:cNvSpPr>
            <a:spLocks/>
          </p:cNvSpPr>
          <p:nvPr/>
        </p:nvSpPr>
        <p:spPr>
          <a:xfrm>
            <a:off x="8294689" y="365000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123" name="Oval 122"/>
          <p:cNvSpPr>
            <a:spLocks/>
          </p:cNvSpPr>
          <p:nvPr/>
        </p:nvSpPr>
        <p:spPr>
          <a:xfrm>
            <a:off x="8294689" y="389063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6%</a:t>
            </a:r>
          </a:p>
        </p:txBody>
      </p:sp>
      <p:sp>
        <p:nvSpPr>
          <p:cNvPr id="124" name="Oval 123"/>
          <p:cNvSpPr>
            <a:spLocks/>
          </p:cNvSpPr>
          <p:nvPr/>
        </p:nvSpPr>
        <p:spPr>
          <a:xfrm>
            <a:off x="8294689" y="4140795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5%</a:t>
            </a:r>
          </a:p>
        </p:txBody>
      </p:sp>
      <p:sp>
        <p:nvSpPr>
          <p:cNvPr id="125" name="Oval 124"/>
          <p:cNvSpPr>
            <a:spLocks/>
          </p:cNvSpPr>
          <p:nvPr/>
        </p:nvSpPr>
        <p:spPr>
          <a:xfrm>
            <a:off x="8294689" y="437985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-1%</a:t>
            </a:r>
          </a:p>
        </p:txBody>
      </p:sp>
      <p:sp>
        <p:nvSpPr>
          <p:cNvPr id="126" name="Oval 125"/>
          <p:cNvSpPr>
            <a:spLocks/>
          </p:cNvSpPr>
          <p:nvPr/>
        </p:nvSpPr>
        <p:spPr>
          <a:xfrm>
            <a:off x="8294689" y="4626864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-8%</a:t>
            </a:r>
          </a:p>
        </p:txBody>
      </p:sp>
      <p:sp>
        <p:nvSpPr>
          <p:cNvPr id="127" name="Oval 126"/>
          <p:cNvSpPr>
            <a:spLocks/>
          </p:cNvSpPr>
          <p:nvPr/>
        </p:nvSpPr>
        <p:spPr>
          <a:xfrm>
            <a:off x="8294689" y="4856398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128" name="Oval 127"/>
          <p:cNvSpPr>
            <a:spLocks/>
          </p:cNvSpPr>
          <p:nvPr/>
        </p:nvSpPr>
        <p:spPr>
          <a:xfrm>
            <a:off x="8294689" y="509545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129" name="Oval 128"/>
          <p:cNvSpPr>
            <a:spLocks/>
          </p:cNvSpPr>
          <p:nvPr/>
        </p:nvSpPr>
        <p:spPr>
          <a:xfrm>
            <a:off x="8294689" y="5339319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2%</a:t>
            </a:r>
          </a:p>
        </p:txBody>
      </p:sp>
      <p:sp>
        <p:nvSpPr>
          <p:cNvPr id="130" name="Oval 129"/>
          <p:cNvSpPr>
            <a:spLocks/>
          </p:cNvSpPr>
          <p:nvPr/>
        </p:nvSpPr>
        <p:spPr>
          <a:xfrm>
            <a:off x="8294689" y="5575230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0%</a:t>
            </a:r>
          </a:p>
        </p:txBody>
      </p:sp>
      <p:sp>
        <p:nvSpPr>
          <p:cNvPr id="131" name="Oval 130"/>
          <p:cNvSpPr>
            <a:spLocks/>
          </p:cNvSpPr>
          <p:nvPr/>
        </p:nvSpPr>
        <p:spPr>
          <a:xfrm>
            <a:off x="8294689" y="1705647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56%</a:t>
            </a:r>
          </a:p>
        </p:txBody>
      </p:sp>
      <p:sp>
        <p:nvSpPr>
          <p:cNvPr id="132" name="Oval 131"/>
          <p:cNvSpPr>
            <a:spLocks/>
          </p:cNvSpPr>
          <p:nvPr/>
        </p:nvSpPr>
        <p:spPr>
          <a:xfrm>
            <a:off x="8294689" y="5828610"/>
            <a:ext cx="398463" cy="194888"/>
          </a:xfrm>
          <a:prstGeom prst="ellipse">
            <a:avLst/>
          </a:prstGeom>
          <a:solidFill>
            <a:schemeClr val="bg1"/>
          </a:solidFill>
          <a:ln w="9525">
            <a:solidFill>
              <a:srgbClr val="717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100%</a:t>
            </a:r>
          </a:p>
        </p:txBody>
      </p:sp>
      <p:sp>
        <p:nvSpPr>
          <p:cNvPr id="13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315411" y="5612199"/>
            <a:ext cx="19796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9F30E39-5B3D-43B6-BFA5-4CC18CAB4D33}" type="datetime'Southe''''''''rn'' Virg''inia'''' Regio''na''l Al''liance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Southern Virginia Regional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34" name="Text Placeholder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15411" y="5832769"/>
            <a:ext cx="3032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3FBC07F-7976-4969-BF10-51164EFA39B2}" type="datetime'''T''''''''''ot''''''a''''''''''''''l'''">
              <a:rPr lang="en-US" altLang="en-US" sz="10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Total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35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15411" y="4154462"/>
            <a:ext cx="17732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262F36F-CE45-46BC-96BA-E71C3F068533}" type="datetime'S''''henan''''''doah Val''le''''y ''Pa''''''r''tne''r''s''hip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Shenandoah Valley Partnership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36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307248" y="5366969"/>
            <a:ext cx="14827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C922FE3-4A05-4206-A57C-1EB83F750840}" type="datetime'Vi''r''''''g''''i''''''n''ia''''’s ''Gate''''wa''y ''Reg''ion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Virginia’s Gateway Region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37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315411" y="4336931"/>
            <a:ext cx="2785314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Northern Neck Chesapeake Bay </a:t>
            </a:r>
            <a:b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Region Partnership</a:t>
            </a:r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38" name="Text Placeholder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315411" y="1723419"/>
            <a:ext cx="928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2603D61-2EFD-4007-AA0A-41DF8D70A918}" type="datetime'''R''''''''''est'' ''''of'''''''' V''i''''''''rg''ini''a'">
              <a:rPr lang="en-US" altLang="en-US" sz="10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Rest of Virginia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15411" y="4643985"/>
            <a:ext cx="28527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028211A-3E8C-4BDD-AF89-8B7F32B1B657}" type="datetime'Virginia Coalfield ''''Economic Develop''ment'' Aut''horit''y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Virginia Coalfield Economic Development Authority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0" name="Text Placeholder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315411" y="2954907"/>
            <a:ext cx="2400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A25FC7E-0DA8-4DC0-B707-99C5CCD97541}" type="datetime'''The L''y''nchburg ''''Regional Busin''e''ss Allia''''''nce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The Lynchburg Regional Business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315411" y="5118275"/>
            <a:ext cx="23463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8A3FAE2-369F-486B-9F3B-E5ED2FBDC358}" type="datetime'''Virginia’s ''Indus''t''rial A''d''vancement Allian''ce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Virginia’s Industrial Advancement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2" name="Text Placeholder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304963" y="4825621"/>
            <a:ext cx="287248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Middle Peninsula Economic Development </a:t>
            </a:r>
            <a:b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Resource Organization</a:t>
            </a:r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3" name="Text Placeholder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315411" y="2714404"/>
            <a:ext cx="1714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9D7C719-AE21-4900-8D12-45F521259C1C}" type="datetime'G''''''''''re''''''a''ter ''Rich''mon''d P''ar''tn''ersh''ip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Greater Richmond Partnership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4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315411" y="3917520"/>
            <a:ext cx="18557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6F0B1DF-19F6-48D0-BC38-0B0ABD0DA83D}" type="datetime'''Frede''ri''''c''ks''''''bu''''rg Reg''''i''onal A''lliance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Fredericksburg Regional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5" name="Text Placeholder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15411" y="3200486"/>
            <a:ext cx="2760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60F6FB7-43C9-4EF5-B15F-13FB9D24E798}" type="datetime'''Ha''mpton'' Roads'' Economic D''evelopm''ent ''All''ia''nce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Hampton Roads Economic Development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6" name="Text Placeholder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315411" y="3685864"/>
            <a:ext cx="1435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F444C99-4723-4B8C-9CF9-263EA744258A}" type="datetime'Vi''''rg''''ini''a''’s'''''' Grow''''th ''A''l''l''''iance''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Virginia’s Growth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7" name="Text Placeholder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315411" y="3433622"/>
            <a:ext cx="1719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41F1A42-BC9B-4471-B411-84BB6718DE5C}" type="datetime'Roa''''''nok''e'' ''Reg''i''''''onal'''''''' Pa''rtnershi''p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Roanoke Regional Partnership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8" name="Text Placeholder 2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15411" y="2168992"/>
            <a:ext cx="2591537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 dirty="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t>Central Virginia Partnership for Economic Development</a:t>
            </a:r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49" name="Text Placeholder 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315411" y="1972906"/>
            <a:ext cx="18716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A0FB63D-B3BD-49C9-B9D7-06C5A14A422B}" type="datetime'Gre''a''t''''er William''''sbur''''g'''' Pa''r''''tnersh''ip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Greater Williamsburg Partnership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50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315411" y="2471283"/>
            <a:ext cx="2813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3917920-FE01-4DB8-9941-819A781EE337}" type="datetime'New Rive''r Valley Ec''on''omic Develo''pm''ent All''ian''ce'">
              <a:rPr lang="en-US" altLang="en-US" sz="1000">
                <a:solidFill>
                  <a:srgbClr val="003765"/>
                </a:solidFill>
                <a:latin typeface="Arial" charset="0"/>
                <a:ea typeface="Arial" charset="0"/>
                <a:cs typeface="Arial" charset="0"/>
              </a:rPr>
              <a:pPr/>
              <a:t>New River Valley Economic Development Alliance</a:t>
            </a:fld>
            <a:endParaRPr lang="en-US" sz="1000" dirty="0">
              <a:solidFill>
                <a:srgbClr val="003765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sp>
        <p:nvSpPr>
          <p:cNvPr id="151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15411" y="1492015"/>
            <a:ext cx="1035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267E1C9-34B9-4ED2-8ADE-F5416DBB3618}" type="datetime'No''''rthe''''r''''''''n'' Vi''''''r''''''''''''ginia'''''''''">
              <a:rPr lang="en-US" altLang="en-US" sz="10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pPr/>
              <a:t>Northern Virginia</a:t>
            </a:fld>
            <a:endParaRPr lang="en-US" sz="1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  <a:sym typeface="+mn-lt"/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234952" y="1918829"/>
            <a:ext cx="84369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34952" y="607453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34952" y="5559982"/>
            <a:ext cx="84369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34952" y="5307159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34952" y="5061331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234952" y="4844264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234952" y="4592059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34952" y="435112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34952" y="411805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234952" y="3867515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234952" y="3640825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34952" y="3390283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234952" y="315564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234952" y="2921005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34952" y="265455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234952" y="2415114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234952" y="218212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34952" y="1684187"/>
            <a:ext cx="8436940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44234" y="5807794"/>
            <a:ext cx="84369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5. Source"/>
          <p:cNvSpPr>
            <a:spLocks noChangeArrowheads="1"/>
          </p:cNvSpPr>
          <p:nvPr/>
        </p:nvSpPr>
        <p:spPr bwMode="gray">
          <a:xfrm>
            <a:off x="344804" y="6469115"/>
            <a:ext cx="72000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30238" algn="l"/>
              </a:tabLst>
            </a:pPr>
            <a:r>
              <a:rPr lang="en-US" sz="700" i="1" baseline="0" dirty="0">
                <a:solidFill>
                  <a:srgbClr val="003765"/>
                </a:solidFill>
                <a:ea typeface="Arial" charset="0"/>
                <a:cs typeface="Arial" charset="0"/>
              </a:rPr>
              <a:t>Source: BLS;</a:t>
            </a:r>
            <a:r>
              <a:rPr lang="en-US" sz="700" i="1" dirty="0">
                <a:solidFill>
                  <a:srgbClr val="003765"/>
                </a:solidFill>
                <a:ea typeface="Arial" charset="0"/>
                <a:cs typeface="Arial" charset="0"/>
              </a:rPr>
              <a:t> Moody’s Analytics; McKinsey analysis</a:t>
            </a:r>
            <a:endParaRPr lang="en-US" sz="700" i="1" baseline="0" dirty="0">
              <a:solidFill>
                <a:srgbClr val="003765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9" y="183972"/>
            <a:ext cx="8833449" cy="609234"/>
          </a:xfrm>
        </p:spPr>
        <p:txBody>
          <a:bodyPr anchor="ctr"/>
          <a:lstStyle/>
          <a:p>
            <a:r>
              <a:rPr lang="en-US" cap="all" dirty="0">
                <a:latin typeface="+mj-lt"/>
                <a:ea typeface="+mj-ea"/>
                <a:cs typeface="+mj-cs"/>
              </a:rPr>
              <a:t>three TYPES of Strategies HAVE BEEN developed to accomplish the five TRANSFORMATIONAL goals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3466" y="975144"/>
            <a:ext cx="2281999" cy="1092201"/>
            <a:chOff x="2400" y="1968"/>
            <a:chExt cx="960" cy="960"/>
          </a:xfrm>
        </p:grpSpPr>
        <p:sp>
          <p:nvSpPr>
            <p:cNvPr id="4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00" y="19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 sz="1600" b="1" dirty="0">
                <a:solidFill>
                  <a:srgbClr val="003765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00" y="1968"/>
              <a:ext cx="96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0" rIns="6350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9pPr>
            </a:lstStyle>
            <a:p>
              <a:pPr marL="228600"/>
              <a:r>
                <a:rPr lang="en-US" b="1" dirty="0">
                  <a:solidFill>
                    <a:srgbClr val="003765"/>
                  </a:solidFill>
                  <a:latin typeface="+mn-lt"/>
                  <a:ea typeface="Arial" charset="0"/>
                  <a:cs typeface="Arial" charset="0"/>
                </a:rPr>
                <a:t>Cultivate target industry growth clusters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0037" y="944187"/>
            <a:ext cx="614822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Push new boundaries as a U.S. leader in information technology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Assemble a world-class transportation and logistics hub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Position Virginia’s manufacturing base to be future ready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Create bus. services and ops. centers of excellence (e.g., HQs)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Capitalize on Virginia’s unique assets to become a leader in promising disruptive technologies (e.g., unmanned systems, genomics, personalized medicine)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838612" y="2734583"/>
            <a:ext cx="581643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>
              <a:solidFill>
                <a:srgbClr val="003765"/>
              </a:solidFill>
              <a:ea typeface="Arial" charset="0"/>
              <a:cs typeface="Arial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838612" y="5061369"/>
            <a:ext cx="581643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dirty="0">
              <a:solidFill>
                <a:srgbClr val="003765"/>
              </a:solidFill>
              <a:ea typeface="Arial" charset="0"/>
              <a:cs typeface="Arial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gray">
          <a:xfrm>
            <a:off x="124163" y="1265111"/>
            <a:ext cx="487806" cy="481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3296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3765"/>
                </a:solidFill>
                <a:ea typeface="Arial" charset="0"/>
                <a:cs typeface="Arial" charset="0"/>
              </a:rPr>
              <a:t>A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3765"/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93467" y="5147865"/>
            <a:ext cx="2281999" cy="1044348"/>
            <a:chOff x="2400" y="1968"/>
            <a:chExt cx="960" cy="960"/>
          </a:xfrm>
        </p:grpSpPr>
        <p:sp>
          <p:nvSpPr>
            <p:cNvPr id="11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00" y="19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 sz="1600" b="1" dirty="0">
                <a:solidFill>
                  <a:srgbClr val="003765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00" y="1968"/>
              <a:ext cx="96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0" rIns="6350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9pPr>
            </a:lstStyle>
            <a:p>
              <a:pPr marL="228600"/>
              <a:r>
                <a:rPr lang="en-US" b="1" dirty="0">
                  <a:solidFill>
                    <a:srgbClr val="003765"/>
                  </a:solidFill>
                  <a:latin typeface="+mn-lt"/>
                  <a:ea typeface="Arial" charset="0"/>
                  <a:cs typeface="Arial" charset="0"/>
                </a:rPr>
                <a:t>Enhance VEDP’s capabilities</a:t>
              </a: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10037" y="5118910"/>
            <a:ext cx="61482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Cultivate world-class execution at VEDP 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Implement robust marketing/branding, lead generation, and site consultant cultivation programs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Strengthen and expand business and international trade development programs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Become a national leader in incentives administration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gray">
          <a:xfrm>
            <a:off x="124163" y="5418837"/>
            <a:ext cx="487806" cy="481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3296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03765"/>
                </a:solidFill>
                <a:ea typeface="Arial" charset="0"/>
                <a:cs typeface="Arial" charset="0"/>
              </a:rPr>
              <a:t>C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3765"/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93468" y="2832869"/>
            <a:ext cx="2281998" cy="1083357"/>
            <a:chOff x="2400" y="1968"/>
            <a:chExt cx="960" cy="960"/>
          </a:xfrm>
        </p:grpSpPr>
        <p:sp>
          <p:nvSpPr>
            <p:cNvPr id="16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00" y="19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 anchor="ctr"/>
            <a:lstStyle/>
            <a:p>
              <a:endParaRPr lang="en-US" sz="1600" b="1" dirty="0">
                <a:solidFill>
                  <a:srgbClr val="003765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00" y="1968"/>
              <a:ext cx="960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0" rIns="6350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-윤고딕130" pitchFamily="18" charset="-127"/>
                </a:defRPr>
              </a:lvl9pPr>
            </a:lstStyle>
            <a:p>
              <a:pPr marL="228600"/>
              <a:r>
                <a:rPr lang="en-US" b="1" dirty="0">
                  <a:solidFill>
                    <a:srgbClr val="003765"/>
                  </a:solidFill>
                  <a:latin typeface="+mn-lt"/>
                  <a:ea typeface="Arial" charset="0"/>
                  <a:cs typeface="Arial" charset="0"/>
                </a:rPr>
                <a:t>Improve VA's economic competitiveness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10037" y="2793942"/>
            <a:ext cx="614822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Strengthen Virginia’s human capital development engine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Assemble an ample, strategic portfolio of project-ready sites and buildings across Virginia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Rigorously assess and steadily improve Virginia’s state, regional, and local economic competitiveness</a:t>
            </a:r>
          </a:p>
          <a:p>
            <a:pPr marL="182563" lvl="0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Leverage public-private partnerships to strengthen Virginia’s digital infrastructure (i.e., broadband)</a:t>
            </a:r>
          </a:p>
          <a:p>
            <a:pPr marL="182563" indent="-182563">
              <a:buFont typeface="Arial" charset="0"/>
              <a:buChar char="•"/>
            </a:pPr>
            <a:r>
              <a:rPr lang="en-US" sz="1600" dirty="0">
                <a:solidFill>
                  <a:srgbClr val="003765"/>
                </a:solidFill>
                <a:ea typeface="Arial" charset="0"/>
                <a:cs typeface="Arial" charset="0"/>
              </a:rPr>
              <a:t>Place a special focus on achieving growth in Virginia’s rural regions and small metros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gray">
          <a:xfrm>
            <a:off x="124163" y="3143143"/>
            <a:ext cx="487806" cy="481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3296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 dirty="0">
                <a:solidFill>
                  <a:srgbClr val="003765"/>
                </a:solidFill>
                <a:ea typeface="Arial" charset="0"/>
                <a:cs typeface="Arial" charset="0"/>
              </a:rPr>
              <a:t>B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3765"/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sYe88RTi26MCF73KijT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C4bf5rSN2hycxNniRp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70qsoS72FdPmlbOJ9s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LRUgQ1RMeDB7OqkgBs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P3pGF4QgSzHvjT931Y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V3CrKhR4iQGY5vO1CA5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AmXBCWRDSMzd3pRZ7r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7aSUsqQ8WMhJyXg44oS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AGWb78QOKiw5zLOxL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_g5Eh.RRK_jvuX6NnQ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X_X8FoSmWLQmr1jzu9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3B8cG.TxuWvgKloI0sH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tamAO8SbCoLrgRauUQh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7GNbz1Se6AUX4n7fLV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wyrYN_TXqtPmQaJ.oj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sxvdl5QSWkma_xnzWlq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MFXyzbRLuLEW2oop6E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i8hcjcRc6tKcNHeI_3Q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UR.wBxQB6zoomT51n24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PSdT3WSOifZvYmEd1m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2StYfdQdiU5YhQuKTrj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ynKHP5S6mKzZDWshan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3xrgIxRruXXk.5KkEV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yiKCToRP2Hic9xsoHr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D6ThkyRoGQeERW7wNYm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pWyGs1QbWa2dovgS6tz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kdWCZ9QZOHvdPBz0u6C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_vl3hfQwOeVB6ViwiGj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hfRTzbTZO044vhTwwKM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WS9UWpTxO8fC4_dnn4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1wh6ijQSmlWkGtsKbU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HpZ18aTFeg6NGhWdSRM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1K.OycR7e_r2PIV_Tz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hr5paUSuqjDPeHAbUWB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FKF7LQTGyHR0UuurrK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GBWv2DR867igo5bqrIL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cwklDpQeyTFXoNQjw9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rXSlVTR.Ss.zVYyRts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EwBIdbQVKsLU6C4I8ul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4b2AxjT2CFYpRKlttfW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nZDZf7TtWT0NfdZAv3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dspoXJT...qJ0tzCPQ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9TTKMaS8qE8BLmIw0om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dd2PJERTSZEykf_V2V3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SpEw8GQu6oTnIOfW7Uq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PVKCsgQJ62fcrwQLUam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Q6Uc5ISkKnMRpDkgdt9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RmS9_MQNOfyLM7hf0Io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CXfHIXS3eUlH3q1rgjS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i2_LPjQ_uUdVqsuDwfQ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6AworETiCa5gC8DrhKJ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XlXaHUSgKSnXAnyDCMw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8WIuKQShigVqNrfWOY_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Fd_DMSRem6fOMZTz8G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YJYZiLTZiEHo1QVO_q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dLmhAgRb2SBUNNddcSa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RMTdH0R3Gz1Sv3pIK.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g07CXMQFOtAjOeXhI.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Ln0gacT4yp.GSF9ohSgw"/>
</p:tagLst>
</file>

<file path=ppt/theme/theme1.xml><?xml version="1.0" encoding="utf-8"?>
<a:theme xmlns:a="http://schemas.openxmlformats.org/drawingml/2006/main" name="TITLES">
  <a:themeElements>
    <a:clrScheme name="VEDP Brand Colors Final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3865"/>
      </a:accent1>
      <a:accent2>
        <a:srgbClr val="007DBA"/>
      </a:accent2>
      <a:accent3>
        <a:srgbClr val="F2A900"/>
      </a:accent3>
      <a:accent4>
        <a:srgbClr val="00A7B5"/>
      </a:accent4>
      <a:accent5>
        <a:srgbClr val="582C83"/>
      </a:accent5>
      <a:accent6>
        <a:srgbClr val="707371"/>
      </a:accent6>
      <a:hlink>
        <a:srgbClr val="003865"/>
      </a:hlink>
      <a:folHlink>
        <a:srgbClr val="0038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4000" b="1" dirty="0">
            <a:solidFill>
              <a:srgbClr val="00376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E3AA47D2-5AFF-AD4E-B2D1-76D485E2CF3D}" vid="{35F43A4F-576D-554C-B4AA-405D129A7A46}"/>
    </a:ext>
  </a:extLst>
</a:theme>
</file>

<file path=ppt/theme/theme2.xml><?xml version="1.0" encoding="utf-8"?>
<a:theme xmlns:a="http://schemas.openxmlformats.org/drawingml/2006/main" name="AGENDA">
  <a:themeElements>
    <a:clrScheme name="VEDP Brand Colors Final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3865"/>
      </a:accent1>
      <a:accent2>
        <a:srgbClr val="007DBA"/>
      </a:accent2>
      <a:accent3>
        <a:srgbClr val="F2A900"/>
      </a:accent3>
      <a:accent4>
        <a:srgbClr val="00A7B5"/>
      </a:accent4>
      <a:accent5>
        <a:srgbClr val="582C83"/>
      </a:accent5>
      <a:accent6>
        <a:srgbClr val="707371"/>
      </a:accent6>
      <a:hlink>
        <a:srgbClr val="003865"/>
      </a:hlink>
      <a:folHlink>
        <a:srgbClr val="0038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3AA47D2-5AFF-AD4E-B2D1-76D485E2CF3D}" vid="{EA567B90-BC4E-0646-B03B-48923C452CE9}"/>
    </a:ext>
  </a:extLst>
</a:theme>
</file>

<file path=ppt/theme/theme3.xml><?xml version="1.0" encoding="utf-8"?>
<a:theme xmlns:a="http://schemas.openxmlformats.org/drawingml/2006/main" name="CONTENT">
  <a:themeElements>
    <a:clrScheme name="VEDP Brand Colors Final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3865"/>
      </a:accent1>
      <a:accent2>
        <a:srgbClr val="007DBA"/>
      </a:accent2>
      <a:accent3>
        <a:srgbClr val="F2A900"/>
      </a:accent3>
      <a:accent4>
        <a:srgbClr val="00A7B5"/>
      </a:accent4>
      <a:accent5>
        <a:srgbClr val="582C83"/>
      </a:accent5>
      <a:accent6>
        <a:srgbClr val="707371"/>
      </a:accent6>
      <a:hlink>
        <a:srgbClr val="003865"/>
      </a:hlink>
      <a:folHlink>
        <a:srgbClr val="0038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3AA47D2-5AFF-AD4E-B2D1-76D485E2CF3D}" vid="{063A7388-0B38-0C4B-B5E1-6FD28B28C4C9}"/>
    </a:ext>
  </a:extLst>
</a:theme>
</file>

<file path=ppt/theme/theme4.xml><?xml version="1.0" encoding="utf-8"?>
<a:theme xmlns:a="http://schemas.openxmlformats.org/drawingml/2006/main" name="Samples">
  <a:themeElements>
    <a:clrScheme name="VEDP Brand Colors Final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3865"/>
      </a:accent1>
      <a:accent2>
        <a:srgbClr val="007DBA"/>
      </a:accent2>
      <a:accent3>
        <a:srgbClr val="F2A900"/>
      </a:accent3>
      <a:accent4>
        <a:srgbClr val="00A7B5"/>
      </a:accent4>
      <a:accent5>
        <a:srgbClr val="582C83"/>
      </a:accent5>
      <a:accent6>
        <a:srgbClr val="707371"/>
      </a:accent6>
      <a:hlink>
        <a:srgbClr val="003865"/>
      </a:hlink>
      <a:folHlink>
        <a:srgbClr val="0038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3AA47D2-5AFF-AD4E-B2D1-76D485E2CF3D}" vid="{E19E7E1F-FF68-DA49-BC0A-76A1DB39C27B}"/>
    </a:ext>
  </a:extLst>
</a:theme>
</file>

<file path=ppt/theme/theme5.xml><?xml version="1.0" encoding="utf-8"?>
<a:theme xmlns:a="http://schemas.openxmlformats.org/drawingml/2006/main" name="CONTACT US">
  <a:themeElements>
    <a:clrScheme name="VEDP Brand Colors Final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3865"/>
      </a:accent1>
      <a:accent2>
        <a:srgbClr val="007DBA"/>
      </a:accent2>
      <a:accent3>
        <a:srgbClr val="F2A900"/>
      </a:accent3>
      <a:accent4>
        <a:srgbClr val="00A7B5"/>
      </a:accent4>
      <a:accent5>
        <a:srgbClr val="582C83"/>
      </a:accent5>
      <a:accent6>
        <a:srgbClr val="707371"/>
      </a:accent6>
      <a:hlink>
        <a:srgbClr val="003865"/>
      </a:hlink>
      <a:folHlink>
        <a:srgbClr val="0038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200" b="1" dirty="0" smtClean="0">
            <a:solidFill>
              <a:srgbClr val="00376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E3AA47D2-5AFF-AD4E-B2D1-76D485E2CF3D}" vid="{F636BDFB-454C-BD4D-A000-CB3CE5CBA26A}"/>
    </a:ext>
  </a:extLst>
</a:theme>
</file>

<file path=ppt/theme/theme6.xml><?xml version="1.0" encoding="utf-8"?>
<a:theme xmlns:a="http://schemas.openxmlformats.org/drawingml/2006/main" name="Colors">
  <a:themeElements>
    <a:clrScheme name="VEDP Brand Colors Final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3865"/>
      </a:accent1>
      <a:accent2>
        <a:srgbClr val="007DBA"/>
      </a:accent2>
      <a:accent3>
        <a:srgbClr val="F2A900"/>
      </a:accent3>
      <a:accent4>
        <a:srgbClr val="00A7B5"/>
      </a:accent4>
      <a:accent5>
        <a:srgbClr val="582C83"/>
      </a:accent5>
      <a:accent6>
        <a:srgbClr val="707371"/>
      </a:accent6>
      <a:hlink>
        <a:srgbClr val="003865"/>
      </a:hlink>
      <a:folHlink>
        <a:srgbClr val="0038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3AA47D2-5AFF-AD4E-B2D1-76D485E2CF3D}" vid="{DFFC2735-2D3D-B040-A354-C429F3E28E26}"/>
    </a:ext>
  </a:extLst>
</a:theme>
</file>

<file path=ppt/theme/theme7.xml><?xml version="1.0" encoding="utf-8"?>
<a:theme xmlns:a="http://schemas.openxmlformats.org/drawingml/2006/main" name="1_Colors">
  <a:themeElements>
    <a:clrScheme name="VEDP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3AA47D2-5AFF-AD4E-B2D1-76D485E2CF3D}" vid="{5B5C5B2C-E70B-0B42-B2EF-EC13236114F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VEDP_PPT_June 2018 (2)</Template>
  <TotalTime>611</TotalTime>
  <Words>1486</Words>
  <Application>Microsoft Office PowerPoint</Application>
  <PresentationFormat>On-screen Show (4:3)</PresentationFormat>
  <Paragraphs>288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SimSun</vt:lpstr>
      <vt:lpstr>Arial</vt:lpstr>
      <vt:lpstr>Calibri</vt:lpstr>
      <vt:lpstr>Wingdings</vt:lpstr>
      <vt:lpstr>-윤고딕130</vt:lpstr>
      <vt:lpstr>TITLES</vt:lpstr>
      <vt:lpstr>AGENDA</vt:lpstr>
      <vt:lpstr>CONTENT</vt:lpstr>
      <vt:lpstr>Samples</vt:lpstr>
      <vt:lpstr>CONTACT US</vt:lpstr>
      <vt:lpstr>Colors</vt:lpstr>
      <vt:lpstr>1_Colors</vt:lpstr>
      <vt:lpstr>PowerPoint Presentation</vt:lpstr>
      <vt:lpstr>VEDP OVERVIEW</vt:lpstr>
      <vt:lpstr>VEDP CONDUCTS ITS WORK IN CLOSE PARTNERSHIP WITH OTHERS, SUCH AS REGIONAL ECONOMIC DEVELOPMENT ORGANIZATIONS</vt:lpstr>
      <vt:lpstr>VEDP’S PRINCIPAL ROLES IN VA’S ECONOMIC DEVELOPMENT ECOSYSTEM </vt:lpstr>
      <vt:lpstr>Our new 5-YEAR (FY19-23) strategic plan has been crafted with extensive stakeholder engagement</vt:lpstr>
      <vt:lpstr>VA’S ECONOMIC COMPETITIVENESS: ABUNDANT STRENGTHS PARTIALLY OFFSET BY CORRESPONDING WEAKNESSES</vt:lpstr>
      <vt:lpstr>With input from GA leaders, admin., and stakeholders, we crafted five TRANSFORMATIONAL goals for Virginia, VEDP</vt:lpstr>
      <vt:lpstr>Virginia’s historical growth patterns have been unevenly distributed across regions</vt:lpstr>
      <vt:lpstr>three TYPES of Strategies HAVE BEEN developed to accomplish the five TRANSFORMATIONAL goals</vt:lpstr>
      <vt:lpstr>These strategies ALSO are designed to ensure that every region wins</vt:lpstr>
    </vt:vector>
  </TitlesOfParts>
  <Company>VEDP/VTC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Suzanne</dc:creator>
  <cp:lastModifiedBy>Garrett, Jennifer</cp:lastModifiedBy>
  <cp:revision>40</cp:revision>
  <cp:lastPrinted>2018-08-22T18:06:22Z</cp:lastPrinted>
  <dcterms:created xsi:type="dcterms:W3CDTF">2018-07-25T21:08:05Z</dcterms:created>
  <dcterms:modified xsi:type="dcterms:W3CDTF">2018-08-22T20:00:12Z</dcterms:modified>
</cp:coreProperties>
</file>